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 id="2147483672" r:id="rId3"/>
  </p:sldMasterIdLst>
  <p:sldIdLst>
    <p:sldId id="257" r:id="rId4"/>
    <p:sldId id="256" r:id="rId5"/>
    <p:sldId id="261" r:id="rId6"/>
    <p:sldId id="258" r:id="rId7"/>
    <p:sldId id="260" r:id="rId8"/>
  </p:sldIdLst>
  <p:sldSz cx="9144000" cy="6858000" type="screen4x3"/>
  <p:notesSz cx="6858000" cy="9144000"/>
  <p:defaultText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006600"/>
    <a:srgbClr val="008000"/>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3" d="100"/>
          <a:sy n="63" d="100"/>
        </p:scale>
        <p:origin x="1512" y="7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theme" Target="theme/theme1.xml"/><Relationship Id="rId5" Type="http://schemas.openxmlformats.org/officeDocument/2006/relationships/slide" Target="slides/slide2.xml"/><Relationship Id="rId10"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package" Target="../embeddings/_______________Microsoft_Excel1.xlsx"/></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he-I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rotY val="20"/>
      <c:depthPercent val="130"/>
      <c:rAngAx val="1"/>
    </c:view3D>
    <c:floor>
      <c:thickness val="0"/>
      <c:spPr>
        <a:solidFill>
          <a:schemeClr val="accent6">
            <a:lumMod val="20000"/>
            <a:lumOff val="80000"/>
            <a:alpha val="56000"/>
          </a:schemeClr>
        </a:solidFill>
      </c:spPr>
    </c:floor>
    <c:sideWall>
      <c:thickness val="0"/>
    </c:sideWall>
    <c:backWall>
      <c:thickness val="0"/>
      <c:spPr>
        <a:solidFill>
          <a:schemeClr val="accent3">
            <a:lumMod val="20000"/>
            <a:lumOff val="80000"/>
            <a:alpha val="89000"/>
          </a:schemeClr>
        </a:solidFill>
      </c:spPr>
    </c:backWall>
    <c:plotArea>
      <c:layout>
        <c:manualLayout>
          <c:layoutTarget val="inner"/>
          <c:xMode val="edge"/>
          <c:yMode val="edge"/>
          <c:x val="0.12645442776889523"/>
          <c:y val="3.7460946073742486E-2"/>
          <c:w val="0.84804347112860889"/>
          <c:h val="0.5446673228346457"/>
        </c:manualLayout>
      </c:layout>
      <c:bar3DChart>
        <c:barDir val="col"/>
        <c:grouping val="standard"/>
        <c:varyColors val="0"/>
        <c:ser>
          <c:idx val="1"/>
          <c:order val="0"/>
          <c:tx>
            <c:strRef>
              <c:f>גיליון1!$B$1</c:f>
              <c:strCache>
                <c:ptCount val="1"/>
                <c:pt idx="0">
                  <c:v>כיתה ב'</c:v>
                </c:pt>
              </c:strCache>
            </c:strRef>
          </c:tx>
          <c:spPr>
            <a:gradFill>
              <a:gsLst>
                <a:gs pos="0">
                  <a:srgbClr val="DCEBF5"/>
                </a:gs>
                <a:gs pos="8000">
                  <a:srgbClr val="83A7C3"/>
                </a:gs>
                <a:gs pos="13000">
                  <a:srgbClr val="768FB9"/>
                </a:gs>
                <a:gs pos="21001">
                  <a:srgbClr val="83A7C3"/>
                </a:gs>
                <a:gs pos="52000">
                  <a:srgbClr val="FFFFFF"/>
                </a:gs>
                <a:gs pos="56000">
                  <a:srgbClr val="9C6563"/>
                </a:gs>
                <a:gs pos="58000">
                  <a:srgbClr val="80302D"/>
                </a:gs>
                <a:gs pos="71001">
                  <a:srgbClr val="C0524E"/>
                </a:gs>
                <a:gs pos="94000">
                  <a:srgbClr val="EBDAD4"/>
                </a:gs>
                <a:gs pos="100000">
                  <a:srgbClr val="55261C"/>
                </a:gs>
              </a:gsLst>
              <a:lin ang="5400000" scaled="0"/>
            </a:gradFill>
            <a:ln w="6350"/>
          </c:spPr>
          <c:invertIfNegative val="0"/>
          <c:dLbls>
            <c:numFmt formatCode="0%" sourceLinked="0"/>
            <c:spPr>
              <a:solidFill>
                <a:schemeClr val="accent6">
                  <a:lumMod val="40000"/>
                  <a:lumOff val="60000"/>
                </a:schemeClr>
              </a:solidFill>
              <a:ln>
                <a:solidFill>
                  <a:schemeClr val="tx1"/>
                </a:solidFill>
              </a:ln>
              <a:effectLst>
                <a:glow>
                  <a:schemeClr val="accent1">
                    <a:alpha val="40000"/>
                  </a:schemeClr>
                </a:glow>
              </a:effectLst>
            </c:spPr>
            <c:txPr>
              <a:bodyPr/>
              <a:lstStyle/>
              <a:p>
                <a:pPr>
                  <a:defRPr sz="1400" baseline="0">
                    <a:solidFill>
                      <a:srgbClr val="FF0000"/>
                    </a:solidFill>
                  </a:defRPr>
                </a:pPr>
                <a:endParaRPr lang="he-IL"/>
              </a:p>
            </c:txPr>
            <c:showLegendKey val="0"/>
            <c:showVal val="1"/>
            <c:showCatName val="0"/>
            <c:showSerName val="0"/>
            <c:showPercent val="0"/>
            <c:showBubbleSize val="0"/>
            <c:showLeaderLines val="0"/>
            <c:extLst>
              <c:ext xmlns:c15="http://schemas.microsoft.com/office/drawing/2012/chart" uri="{CE6537A1-D6FC-4f65-9D91-7224C49458BB}">
                <c15:layout/>
                <c15:showLeaderLines val="0"/>
              </c:ext>
            </c:extLst>
          </c:dLbls>
          <c:cat>
            <c:strRef>
              <c:f>גיליון1!$A$2:$A$8</c:f>
              <c:strCache>
                <c:ptCount val="6"/>
                <c:pt idx="0">
                  <c:v>למידה עצמאית בסביבת למידה</c:v>
                </c:pt>
                <c:pt idx="1">
                  <c:v>למידה מתוך בחירה</c:v>
                </c:pt>
                <c:pt idx="2">
                  <c:v>שיקוף והשתתפות</c:v>
                </c:pt>
                <c:pt idx="3">
                  <c:v>למידה אחידה בניהול המורה</c:v>
                </c:pt>
                <c:pt idx="4">
                  <c:v>תהליך למידה בדרך החקר</c:v>
                </c:pt>
                <c:pt idx="5">
                  <c:v>אחרים</c:v>
                </c:pt>
              </c:strCache>
            </c:strRef>
          </c:cat>
          <c:val>
            <c:numRef>
              <c:f>גיליון1!$B$2:$B$8</c:f>
              <c:numCache>
                <c:formatCode>0%</c:formatCode>
                <c:ptCount val="7"/>
                <c:pt idx="0">
                  <c:v>0.27027027027027029</c:v>
                </c:pt>
                <c:pt idx="1">
                  <c:v>0.16216216216216217</c:v>
                </c:pt>
                <c:pt idx="2">
                  <c:v>0.16216216216216217</c:v>
                </c:pt>
                <c:pt idx="3">
                  <c:v>0.13513513513513514</c:v>
                </c:pt>
                <c:pt idx="4">
                  <c:v>0.10810810810810811</c:v>
                </c:pt>
                <c:pt idx="5">
                  <c:v>0.16216216216216217</c:v>
                </c:pt>
              </c:numCache>
            </c:numRef>
          </c:val>
          <c:shape val="cylinder"/>
        </c:ser>
        <c:ser>
          <c:idx val="2"/>
          <c:order val="1"/>
          <c:tx>
            <c:strRef>
              <c:f>גיליון1!$C$1</c:f>
              <c:strCache>
                <c:ptCount val="1"/>
                <c:pt idx="0">
                  <c:v>עמודה1</c:v>
                </c:pt>
              </c:strCache>
            </c:strRef>
          </c:tx>
          <c:spPr>
            <a:gradFill>
              <a:gsLst>
                <a:gs pos="0">
                  <a:srgbClr val="FF3399"/>
                </a:gs>
                <a:gs pos="25000">
                  <a:srgbClr val="FF6633"/>
                </a:gs>
                <a:gs pos="50000">
                  <a:srgbClr val="FFFF00"/>
                </a:gs>
                <a:gs pos="75000">
                  <a:srgbClr val="01A78F"/>
                </a:gs>
                <a:gs pos="100000">
                  <a:srgbClr val="3366FF"/>
                </a:gs>
              </a:gsLst>
              <a:lin ang="5400000" scaled="0"/>
            </a:gradFill>
          </c:spPr>
          <c:invertIfNegative val="0"/>
          <c:dLbls>
            <c:spPr>
              <a:solidFill>
                <a:schemeClr val="tx2">
                  <a:lumMod val="40000"/>
                  <a:lumOff val="60000"/>
                </a:schemeClr>
              </a:solidFill>
              <a:ln>
                <a:solidFill>
                  <a:schemeClr val="tx1"/>
                </a:solidFill>
              </a:ln>
            </c:spPr>
            <c:txPr>
              <a:bodyPr/>
              <a:lstStyle/>
              <a:p>
                <a:pPr>
                  <a:defRPr sz="1400" baseline="0"/>
                </a:pPr>
                <a:endParaRPr lang="he-IL"/>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גיליון1!$A$2:$A$8</c:f>
              <c:strCache>
                <c:ptCount val="6"/>
                <c:pt idx="0">
                  <c:v>למידה עצמאית בסביבת למידה</c:v>
                </c:pt>
                <c:pt idx="1">
                  <c:v>למידה מתוך בחירה</c:v>
                </c:pt>
                <c:pt idx="2">
                  <c:v>שיקוף והשתתפות</c:v>
                </c:pt>
                <c:pt idx="3">
                  <c:v>למידה אחידה בניהול המורה</c:v>
                </c:pt>
                <c:pt idx="4">
                  <c:v>תהליך למידה בדרך החקר</c:v>
                </c:pt>
                <c:pt idx="5">
                  <c:v>אחרים</c:v>
                </c:pt>
              </c:strCache>
            </c:strRef>
          </c:cat>
          <c:val>
            <c:numRef>
              <c:f>גיליון1!$C$2:$C$8</c:f>
              <c:numCache>
                <c:formatCode>General</c:formatCode>
                <c:ptCount val="7"/>
              </c:numCache>
            </c:numRef>
          </c:val>
          <c:shape val="cylinder"/>
        </c:ser>
        <c:dLbls>
          <c:showLegendKey val="0"/>
          <c:showVal val="0"/>
          <c:showCatName val="0"/>
          <c:showSerName val="0"/>
          <c:showPercent val="0"/>
          <c:showBubbleSize val="0"/>
        </c:dLbls>
        <c:gapWidth val="150"/>
        <c:gapDepth val="219"/>
        <c:shape val="box"/>
        <c:axId val="-1420478480"/>
        <c:axId val="-1420473584"/>
        <c:axId val="-1420453488"/>
      </c:bar3DChart>
      <c:catAx>
        <c:axId val="-1420478480"/>
        <c:scaling>
          <c:orientation val="minMax"/>
        </c:scaling>
        <c:delete val="0"/>
        <c:axPos val="b"/>
        <c:numFmt formatCode="General" sourceLinked="0"/>
        <c:majorTickMark val="out"/>
        <c:minorTickMark val="none"/>
        <c:tickLblPos val="nextTo"/>
        <c:txPr>
          <a:bodyPr rot="-5400000" vert="horz" anchor="b" anchorCtr="0"/>
          <a:lstStyle/>
          <a:p>
            <a:pPr>
              <a:defRPr/>
            </a:pPr>
            <a:endParaRPr lang="he-IL"/>
          </a:p>
        </c:txPr>
        <c:crossAx val="-1420473584"/>
        <c:crosses val="autoZero"/>
        <c:auto val="1"/>
        <c:lblAlgn val="ctr"/>
        <c:lblOffset val="100"/>
        <c:noMultiLvlLbl val="0"/>
      </c:catAx>
      <c:valAx>
        <c:axId val="-1420473584"/>
        <c:scaling>
          <c:orientation val="minMax"/>
        </c:scaling>
        <c:delete val="0"/>
        <c:axPos val="l"/>
        <c:majorGridlines/>
        <c:numFmt formatCode="0%" sourceLinked="1"/>
        <c:majorTickMark val="out"/>
        <c:minorTickMark val="none"/>
        <c:tickLblPos val="nextTo"/>
        <c:crossAx val="-1420478480"/>
        <c:crosses val="autoZero"/>
        <c:crossBetween val="between"/>
      </c:valAx>
      <c:serAx>
        <c:axId val="-1420453488"/>
        <c:scaling>
          <c:orientation val="minMax"/>
        </c:scaling>
        <c:delete val="1"/>
        <c:axPos val="b"/>
        <c:majorTickMark val="out"/>
        <c:minorTickMark val="none"/>
        <c:tickLblPos val="nextTo"/>
        <c:crossAx val="-1420473584"/>
        <c:crosses val="autoZero"/>
      </c:serAx>
    </c:plotArea>
    <c:legend>
      <c:legendPos val="r"/>
      <c:legendEntry>
        <c:idx val="1"/>
        <c:delete val="1"/>
      </c:legendEntry>
      <c:layout>
        <c:manualLayout>
          <c:xMode val="edge"/>
          <c:yMode val="edge"/>
          <c:x val="0.80046890925162906"/>
          <c:y val="0.63387892537685508"/>
          <c:w val="0.12131514372799157"/>
          <c:h val="5.969712714847402E-2"/>
        </c:manualLayout>
      </c:layout>
      <c:overlay val="0"/>
    </c:legend>
    <c:plotVisOnly val="1"/>
    <c:dispBlanksAs val="gap"/>
    <c:showDLblsOverMax val="0"/>
  </c:chart>
  <c:txPr>
    <a:bodyPr/>
    <a:lstStyle/>
    <a:p>
      <a:pPr>
        <a:defRPr sz="1800"/>
      </a:pPr>
      <a:endParaRPr lang="he-IL"/>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36969525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40750991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17312043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85606490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635228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12101834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76593570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15125113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72327079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7770070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1955187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217858673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0655040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85441712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74586443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שקופית כותרת">
    <p:spTree>
      <p:nvGrpSpPr>
        <p:cNvPr id="1" name=""/>
        <p:cNvGrpSpPr/>
        <p:nvPr/>
      </p:nvGrpSpPr>
      <p:grpSpPr>
        <a:xfrm>
          <a:off x="0" y="0"/>
          <a:ext cx="0" cy="0"/>
          <a:chOff x="0" y="0"/>
          <a:chExt cx="0" cy="0"/>
        </a:xfrm>
      </p:grpSpPr>
      <p:sp>
        <p:nvSpPr>
          <p:cNvPr id="2" name="כותרת 1"/>
          <p:cNvSpPr>
            <a:spLocks noGrp="1"/>
          </p:cNvSpPr>
          <p:nvPr>
            <p:ph type="ctrTitle"/>
          </p:nvPr>
        </p:nvSpPr>
        <p:spPr>
          <a:xfrm>
            <a:off x="685800" y="2130425"/>
            <a:ext cx="7772400" cy="1470025"/>
          </a:xfrm>
        </p:spPr>
        <p:txBody>
          <a:bodyPr/>
          <a:lstStyle/>
          <a:p>
            <a:r>
              <a:rPr lang="he-IL" smtClean="0"/>
              <a:t>לחץ כדי לערוך סגנון כותרת של תבנית בסיס</a:t>
            </a:r>
            <a:endParaRPr lang="he-IL"/>
          </a:p>
        </p:txBody>
      </p:sp>
      <p:sp>
        <p:nvSpPr>
          <p:cNvPr id="3" name="כותרת משנה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he-IL" smtClean="0"/>
              <a:t>לחץ כדי לערוך סגנון כותרת משנה של תבנית בסיס</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285009063"/>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כותרת ותוכן">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p:txBody>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27381763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099076136"/>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770704862"/>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8" name="מציין מיקום של כותרת תחתונה 7"/>
          <p:cNvSpPr>
            <a:spLocks noGrp="1"/>
          </p:cNvSpPr>
          <p:nvPr>
            <p:ph type="ftr" sz="quarter" idx="11"/>
          </p:nvPr>
        </p:nvSpPr>
        <p:spPr/>
        <p:txBody>
          <a:bodyPr/>
          <a:lstStyle/>
          <a:p>
            <a:endParaRPr lang="he-IL">
              <a:solidFill>
                <a:prstClr val="black">
                  <a:tint val="75000"/>
                </a:prstClr>
              </a:solidFill>
            </a:endParaRPr>
          </a:p>
        </p:txBody>
      </p:sp>
      <p:sp>
        <p:nvSpPr>
          <p:cNvPr id="9" name="מציין מיקום של מספר שקופית 8"/>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405960179"/>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4" name="מציין מיקום של כותרת תחתונה 3"/>
          <p:cNvSpPr>
            <a:spLocks noGrp="1"/>
          </p:cNvSpPr>
          <p:nvPr>
            <p:ph type="ftr" sz="quarter" idx="11"/>
          </p:nvPr>
        </p:nvSpPr>
        <p:spPr/>
        <p:txBody>
          <a:bodyPr/>
          <a:lstStyle/>
          <a:p>
            <a:endParaRPr lang="he-IL">
              <a:solidFill>
                <a:prstClr val="black">
                  <a:tint val="75000"/>
                </a:prstClr>
              </a:solidFill>
            </a:endParaRPr>
          </a:p>
        </p:txBody>
      </p:sp>
      <p:sp>
        <p:nvSpPr>
          <p:cNvPr id="5" name="מציין מיקום של מספר שקופית 4"/>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92287779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3" name="מציין מיקום של כותרת תחתונה 2"/>
          <p:cNvSpPr>
            <a:spLocks noGrp="1"/>
          </p:cNvSpPr>
          <p:nvPr>
            <p:ph type="ftr" sz="quarter" idx="11"/>
          </p:nvPr>
        </p:nvSpPr>
        <p:spPr/>
        <p:txBody>
          <a:bodyPr/>
          <a:lstStyle/>
          <a:p>
            <a:endParaRPr lang="he-IL">
              <a:solidFill>
                <a:prstClr val="black">
                  <a:tint val="75000"/>
                </a:prstClr>
              </a:solidFill>
            </a:endParaRPr>
          </a:p>
        </p:txBody>
      </p:sp>
      <p:sp>
        <p:nvSpPr>
          <p:cNvPr id="4" name="מציין מיקום של מספר שקופית 3"/>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0007603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כותרת מקטע עליונה">
    <p:spTree>
      <p:nvGrpSpPr>
        <p:cNvPr id="1" name=""/>
        <p:cNvGrpSpPr/>
        <p:nvPr/>
      </p:nvGrpSpPr>
      <p:grpSpPr>
        <a:xfrm>
          <a:off x="0" y="0"/>
          <a:ext cx="0" cy="0"/>
          <a:chOff x="0" y="0"/>
          <a:chExt cx="0" cy="0"/>
        </a:xfrm>
      </p:grpSpPr>
      <p:sp>
        <p:nvSpPr>
          <p:cNvPr id="2" name="כותרת 1"/>
          <p:cNvSpPr>
            <a:spLocks noGrp="1"/>
          </p:cNvSpPr>
          <p:nvPr>
            <p:ph type="title"/>
          </p:nvPr>
        </p:nvSpPr>
        <p:spPr>
          <a:xfrm>
            <a:off x="722313" y="4406900"/>
            <a:ext cx="7772400" cy="1362075"/>
          </a:xfrm>
        </p:spPr>
        <p:txBody>
          <a:bodyPr anchor="t"/>
          <a:lstStyle>
            <a:lvl1pPr algn="r">
              <a:defRPr sz="4000" b="1" cap="all"/>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he-IL" smtClean="0"/>
              <a:t>לחץ כדי לערוך סגנונות טקסט של תבנית בסיס</a:t>
            </a:r>
          </a:p>
        </p:txBody>
      </p:sp>
      <p:sp>
        <p:nvSpPr>
          <p:cNvPr id="4" name="מציין מיקום של תאריך 3"/>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5" name="מציין מיקום של כותרת תחתונה 4"/>
          <p:cNvSpPr>
            <a:spLocks noGrp="1"/>
          </p:cNvSpPr>
          <p:nvPr>
            <p:ph type="ftr" sz="quarter" idx="11"/>
          </p:nvPr>
        </p:nvSpPr>
        <p:spPr/>
        <p:txBody>
          <a:bodyPr/>
          <a:lstStyle/>
          <a:p>
            <a:endParaRPr lang="he-IL"/>
          </a:p>
        </p:txBody>
      </p:sp>
      <p:sp>
        <p:nvSpPr>
          <p:cNvPr id="6" name="מציין מיקום של מספר שקופית 5"/>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2452070545"/>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39399466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6" name="מציין מיקום של כותרת תחתונה 5"/>
          <p:cNvSpPr>
            <a:spLocks noGrp="1"/>
          </p:cNvSpPr>
          <p:nvPr>
            <p:ph type="ftr" sz="quarter" idx="11"/>
          </p:nvPr>
        </p:nvSpPr>
        <p:spPr/>
        <p:txBody>
          <a:bodyPr/>
          <a:lstStyle/>
          <a:p>
            <a:endParaRPr lang="he-IL">
              <a:solidFill>
                <a:prstClr val="black">
                  <a:tint val="75000"/>
                </a:prstClr>
              </a:solidFill>
            </a:endParaRPr>
          </a:p>
        </p:txBody>
      </p:sp>
      <p:sp>
        <p:nvSpPr>
          <p:cNvPr id="7" name="מציין מיקום של מספר שקופית 6"/>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419292270"/>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כותרת וטקסט אנכי">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97351952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כותרת אנכית וטקסט">
    <p:spTree>
      <p:nvGrpSpPr>
        <p:cNvPr id="1" name=""/>
        <p:cNvGrpSpPr/>
        <p:nvPr/>
      </p:nvGrpSpPr>
      <p:grpSpPr>
        <a:xfrm>
          <a:off x="0" y="0"/>
          <a:ext cx="0" cy="0"/>
          <a:chOff x="0" y="0"/>
          <a:chExt cx="0" cy="0"/>
        </a:xfrm>
      </p:grpSpPr>
      <p:sp>
        <p:nvSpPr>
          <p:cNvPr id="2" name="כותרת אנכית 1"/>
          <p:cNvSpPr>
            <a:spLocks noGrp="1"/>
          </p:cNvSpPr>
          <p:nvPr>
            <p:ph type="title" orient="vert"/>
          </p:nvPr>
        </p:nvSpPr>
        <p:spPr>
          <a:xfrm>
            <a:off x="6629400" y="274638"/>
            <a:ext cx="2057400" cy="5851525"/>
          </a:xfrm>
        </p:spPr>
        <p:txBody>
          <a:bodyPr vert="eaVert"/>
          <a:lstStyle/>
          <a:p>
            <a:r>
              <a:rPr lang="he-IL" smtClean="0"/>
              <a:t>לחץ כדי לערוך סגנון כותרת של תבנית בסיס</a:t>
            </a:r>
            <a:endParaRPr lang="he-IL"/>
          </a:p>
        </p:txBody>
      </p:sp>
      <p:sp>
        <p:nvSpPr>
          <p:cNvPr id="3" name="מציין מיקום של טקסט אנכי 2"/>
          <p:cNvSpPr>
            <a:spLocks noGrp="1"/>
          </p:cNvSpPr>
          <p:nvPr>
            <p:ph type="body" orient="vert" idx="1"/>
          </p:nvPr>
        </p:nvSpPr>
        <p:spPr>
          <a:xfrm>
            <a:off x="457200" y="274638"/>
            <a:ext cx="6019800" cy="5851525"/>
          </a:xfrm>
        </p:spPr>
        <p:txBody>
          <a:bodyPr vert="eaVert"/>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10"/>
          </p:nvPr>
        </p:nvSpPr>
        <p:spPr/>
        <p:txBody>
          <a:body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11"/>
          </p:nvPr>
        </p:nvSpPr>
        <p:spPr/>
        <p:txBody>
          <a:bodyPr/>
          <a:lstStyle/>
          <a:p>
            <a:endParaRPr lang="he-IL">
              <a:solidFill>
                <a:prstClr val="black">
                  <a:tint val="75000"/>
                </a:prstClr>
              </a:solidFill>
            </a:endParaRPr>
          </a:p>
        </p:txBody>
      </p:sp>
      <p:sp>
        <p:nvSpPr>
          <p:cNvPr id="6" name="מציין מיקום של מספר שקופית 5"/>
          <p:cNvSpPr>
            <a:spLocks noGrp="1"/>
          </p:cNvSpPr>
          <p:nvPr>
            <p:ph type="sldNum" sz="quarter" idx="12"/>
          </p:nvPr>
        </p:nvSpPr>
        <p:spPr/>
        <p:txBody>
          <a:body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30258509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שני תכנים">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תוכן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תוכן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של תאריך 4"/>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28268517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השוואה">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lvl1pPr>
              <a:defRPr/>
            </a:lvl1p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4" name="מציין מיקום תוכן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5" name="מציין מיקום טקסט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he-IL" smtClean="0"/>
              <a:t>לחץ כדי לערוך סגנונות טקסט של תבנית בסיס</a:t>
            </a:r>
          </a:p>
        </p:txBody>
      </p:sp>
      <p:sp>
        <p:nvSpPr>
          <p:cNvPr id="6" name="מציין מיקום תוכן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7" name="מציין מיקום של תאריך 6"/>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8" name="מציין מיקום של כותרת תחתונה 7"/>
          <p:cNvSpPr>
            <a:spLocks noGrp="1"/>
          </p:cNvSpPr>
          <p:nvPr>
            <p:ph type="ftr" sz="quarter" idx="11"/>
          </p:nvPr>
        </p:nvSpPr>
        <p:spPr/>
        <p:txBody>
          <a:bodyPr/>
          <a:lstStyle/>
          <a:p>
            <a:endParaRPr lang="he-IL"/>
          </a:p>
        </p:txBody>
      </p:sp>
      <p:sp>
        <p:nvSpPr>
          <p:cNvPr id="9" name="מציין מיקום של מספר שקופית 8"/>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13020147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כותרת בלבד">
    <p:spTree>
      <p:nvGrpSpPr>
        <p:cNvPr id="1" name=""/>
        <p:cNvGrpSpPr/>
        <p:nvPr/>
      </p:nvGrpSpPr>
      <p:grpSpPr>
        <a:xfrm>
          <a:off x="0" y="0"/>
          <a:ext cx="0" cy="0"/>
          <a:chOff x="0" y="0"/>
          <a:chExt cx="0" cy="0"/>
        </a:xfrm>
      </p:grpSpPr>
      <p:sp>
        <p:nvSpPr>
          <p:cNvPr id="2" name="כותרת 1"/>
          <p:cNvSpPr>
            <a:spLocks noGrp="1"/>
          </p:cNvSpPr>
          <p:nvPr>
            <p:ph type="title"/>
          </p:nvPr>
        </p:nvSpPr>
        <p:spPr/>
        <p:txBody>
          <a:bodyPr/>
          <a:lstStyle/>
          <a:p>
            <a:r>
              <a:rPr lang="he-IL" smtClean="0"/>
              <a:t>לחץ כדי לערוך סגנון כותרת של תבנית בסיס</a:t>
            </a:r>
            <a:endParaRPr lang="he-IL"/>
          </a:p>
        </p:txBody>
      </p:sp>
      <p:sp>
        <p:nvSpPr>
          <p:cNvPr id="3" name="מציין מיקום של תאריך 2"/>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4" name="מציין מיקום של כותרת תחתונה 3"/>
          <p:cNvSpPr>
            <a:spLocks noGrp="1"/>
          </p:cNvSpPr>
          <p:nvPr>
            <p:ph type="ftr" sz="quarter" idx="11"/>
          </p:nvPr>
        </p:nvSpPr>
        <p:spPr/>
        <p:txBody>
          <a:bodyPr/>
          <a:lstStyle/>
          <a:p>
            <a:endParaRPr lang="he-IL"/>
          </a:p>
        </p:txBody>
      </p:sp>
      <p:sp>
        <p:nvSpPr>
          <p:cNvPr id="5" name="מציין מיקום של מספר שקופית 4"/>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40223950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ריק">
    <p:spTree>
      <p:nvGrpSpPr>
        <p:cNvPr id="1" name=""/>
        <p:cNvGrpSpPr/>
        <p:nvPr/>
      </p:nvGrpSpPr>
      <p:grpSpPr>
        <a:xfrm>
          <a:off x="0" y="0"/>
          <a:ext cx="0" cy="0"/>
          <a:chOff x="0" y="0"/>
          <a:chExt cx="0" cy="0"/>
        </a:xfrm>
      </p:grpSpPr>
      <p:sp>
        <p:nvSpPr>
          <p:cNvPr id="2" name="מציין מיקום של תאריך 1"/>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3" name="מציין מיקום של כותרת תחתונה 2"/>
          <p:cNvSpPr>
            <a:spLocks noGrp="1"/>
          </p:cNvSpPr>
          <p:nvPr>
            <p:ph type="ftr" sz="quarter" idx="11"/>
          </p:nvPr>
        </p:nvSpPr>
        <p:spPr/>
        <p:txBody>
          <a:bodyPr/>
          <a:lstStyle/>
          <a:p>
            <a:endParaRPr lang="he-IL"/>
          </a:p>
        </p:txBody>
      </p:sp>
      <p:sp>
        <p:nvSpPr>
          <p:cNvPr id="4" name="מציין מיקום של מספר שקופית 3"/>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68229841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תוכן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457200" y="273050"/>
            <a:ext cx="3008313" cy="1162050"/>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תוכן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טקסט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42331320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תמונה עם כיתוב">
    <p:spTree>
      <p:nvGrpSpPr>
        <p:cNvPr id="1" name=""/>
        <p:cNvGrpSpPr/>
        <p:nvPr/>
      </p:nvGrpSpPr>
      <p:grpSpPr>
        <a:xfrm>
          <a:off x="0" y="0"/>
          <a:ext cx="0" cy="0"/>
          <a:chOff x="0" y="0"/>
          <a:chExt cx="0" cy="0"/>
        </a:xfrm>
      </p:grpSpPr>
      <p:sp>
        <p:nvSpPr>
          <p:cNvPr id="2" name="כותרת 1"/>
          <p:cNvSpPr>
            <a:spLocks noGrp="1"/>
          </p:cNvSpPr>
          <p:nvPr>
            <p:ph type="title"/>
          </p:nvPr>
        </p:nvSpPr>
        <p:spPr>
          <a:xfrm>
            <a:off x="1792288" y="4800600"/>
            <a:ext cx="5486400" cy="566738"/>
          </a:xfrm>
        </p:spPr>
        <p:txBody>
          <a:bodyPr anchor="b"/>
          <a:lstStyle>
            <a:lvl1pPr algn="r">
              <a:defRPr sz="2000" b="1"/>
            </a:lvl1pPr>
          </a:lstStyle>
          <a:p>
            <a:r>
              <a:rPr lang="he-IL" smtClean="0"/>
              <a:t>לחץ כדי לערוך סגנון כותרת של תבנית בסיס</a:t>
            </a:r>
            <a:endParaRPr lang="he-IL"/>
          </a:p>
        </p:txBody>
      </p:sp>
      <p:sp>
        <p:nvSpPr>
          <p:cNvPr id="3" name="מציין מיקום של תמונה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he-IL"/>
          </a:p>
        </p:txBody>
      </p:sp>
      <p:sp>
        <p:nvSpPr>
          <p:cNvPr id="4" name="מציין מיקום טקסט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he-IL" smtClean="0"/>
              <a:t>לחץ כדי לערוך סגנונות טקסט של תבנית בסיס</a:t>
            </a:r>
          </a:p>
        </p:txBody>
      </p:sp>
      <p:sp>
        <p:nvSpPr>
          <p:cNvPr id="5" name="מציין מיקום של תאריך 4"/>
          <p:cNvSpPr>
            <a:spLocks noGrp="1"/>
          </p:cNvSpPr>
          <p:nvPr>
            <p:ph type="dt" sz="half" idx="10"/>
          </p:nvPr>
        </p:nvSpPr>
        <p:spPr/>
        <p:txBody>
          <a:bodyPr/>
          <a:lstStyle/>
          <a:p>
            <a:fld id="{55E8959F-2C0E-4FD0-9F99-75563643E901}" type="datetimeFigureOut">
              <a:rPr lang="he-IL" smtClean="0"/>
              <a:t>י"א/אלול/תשע"ח</a:t>
            </a:fld>
            <a:endParaRPr lang="he-IL"/>
          </a:p>
        </p:txBody>
      </p:sp>
      <p:sp>
        <p:nvSpPr>
          <p:cNvPr id="6" name="מציין מיקום של כותרת תחתונה 5"/>
          <p:cNvSpPr>
            <a:spLocks noGrp="1"/>
          </p:cNvSpPr>
          <p:nvPr>
            <p:ph type="ftr" sz="quarter" idx="11"/>
          </p:nvPr>
        </p:nvSpPr>
        <p:spPr/>
        <p:txBody>
          <a:bodyPr/>
          <a:lstStyle/>
          <a:p>
            <a:endParaRPr lang="he-IL"/>
          </a:p>
        </p:txBody>
      </p:sp>
      <p:sp>
        <p:nvSpPr>
          <p:cNvPr id="7" name="מציין מיקום של מספר שקופית 6"/>
          <p:cNvSpPr>
            <a:spLocks noGrp="1"/>
          </p:cNvSpPr>
          <p:nvPr>
            <p:ph type="sldNum" sz="quarter" idx="12"/>
          </p:nvPr>
        </p:nvSpPr>
        <p:spPr/>
        <p:txBody>
          <a:bodyPr/>
          <a:lstStyle/>
          <a:p>
            <a:fld id="{DEAA8403-2D3B-4CD2-B92D-D851F93F0154}" type="slidenum">
              <a:rPr lang="he-IL" smtClean="0"/>
              <a:t>‹#›</a:t>
            </a:fld>
            <a:endParaRPr lang="he-IL"/>
          </a:p>
        </p:txBody>
      </p:sp>
    </p:spTree>
    <p:extLst>
      <p:ext uri="{BB962C8B-B14F-4D97-AF65-F5344CB8AC3E}">
        <p14:creationId xmlns:p14="http://schemas.microsoft.com/office/powerpoint/2010/main" val="7554860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55E8959F-2C0E-4FD0-9F99-75563643E901}" type="datetimeFigureOut">
              <a:rPr lang="he-IL" smtClean="0"/>
              <a:t>י"א/אלול/תשע"ח</a:t>
            </a:fld>
            <a:endParaRPr lang="he-IL"/>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EAA8403-2D3B-4CD2-B92D-D851F93F0154}" type="slidenum">
              <a:rPr lang="he-IL" smtClean="0"/>
              <a:t>‹#›</a:t>
            </a:fld>
            <a:endParaRPr lang="he-IL"/>
          </a:p>
        </p:txBody>
      </p:sp>
    </p:spTree>
    <p:extLst>
      <p:ext uri="{BB962C8B-B14F-4D97-AF65-F5344CB8AC3E}">
        <p14:creationId xmlns:p14="http://schemas.microsoft.com/office/powerpoint/2010/main" val="37777408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232077301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rgbClr val="FFFFCC">
            <a:alpha val="45000"/>
          </a:srgbClr>
        </a:solidFill>
        <a:effectLst/>
      </p:bgPr>
    </p:bg>
    <p:spTree>
      <p:nvGrpSpPr>
        <p:cNvPr id="1" name=""/>
        <p:cNvGrpSpPr/>
        <p:nvPr/>
      </p:nvGrpSpPr>
      <p:grpSpPr>
        <a:xfrm>
          <a:off x="0" y="0"/>
          <a:ext cx="0" cy="0"/>
          <a:chOff x="0" y="0"/>
          <a:chExt cx="0" cy="0"/>
        </a:xfrm>
      </p:grpSpPr>
      <p:sp>
        <p:nvSpPr>
          <p:cNvPr id="2" name="מציין מיקום של כותרת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he-IL" smtClean="0"/>
              <a:t>לחץ כדי לערוך סגנון כותרת של תבנית בסיס</a:t>
            </a:r>
            <a:endParaRPr lang="he-IL"/>
          </a:p>
        </p:txBody>
      </p:sp>
      <p:sp>
        <p:nvSpPr>
          <p:cNvPr id="3" name="מציין מיקום טקסט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he-IL" smtClean="0"/>
              <a:t>לחץ כדי לערוך סגנונות טקסט של תבנית בסיס</a:t>
            </a:r>
          </a:p>
          <a:p>
            <a:pPr lvl="1"/>
            <a:r>
              <a:rPr lang="he-IL" smtClean="0"/>
              <a:t>רמה שנייה</a:t>
            </a:r>
          </a:p>
          <a:p>
            <a:pPr lvl="2"/>
            <a:r>
              <a:rPr lang="he-IL" smtClean="0"/>
              <a:t>רמה שלישית</a:t>
            </a:r>
          </a:p>
          <a:p>
            <a:pPr lvl="3"/>
            <a:r>
              <a:rPr lang="he-IL" smtClean="0"/>
              <a:t>רמה רביעית</a:t>
            </a:r>
          </a:p>
          <a:p>
            <a:pPr lvl="4"/>
            <a:r>
              <a:rPr lang="he-IL" smtClean="0"/>
              <a:t>רמה חמישית</a:t>
            </a:r>
            <a:endParaRPr lang="he-IL"/>
          </a:p>
        </p:txBody>
      </p:sp>
      <p:sp>
        <p:nvSpPr>
          <p:cNvPr id="4" name="מציין מיקום של תאריך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A6B9E639-2B0B-4125-8570-D5BDD3402B63}" type="datetimeFigureOut">
              <a:rPr lang="he-IL" smtClean="0">
                <a:solidFill>
                  <a:prstClr val="black">
                    <a:tint val="75000"/>
                  </a:prstClr>
                </a:solidFill>
              </a:rPr>
              <a:pPr/>
              <a:t>י"א/אלול/תשע"ח</a:t>
            </a:fld>
            <a:endParaRPr lang="he-IL">
              <a:solidFill>
                <a:prstClr val="black">
                  <a:tint val="75000"/>
                </a:prstClr>
              </a:solidFill>
            </a:endParaRPr>
          </a:p>
        </p:txBody>
      </p:sp>
      <p:sp>
        <p:nvSpPr>
          <p:cNvPr id="5" name="מציין מיקום של כותרת תחתונה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he-IL">
              <a:solidFill>
                <a:prstClr val="black">
                  <a:tint val="75000"/>
                </a:prstClr>
              </a:solidFill>
            </a:endParaRPr>
          </a:p>
        </p:txBody>
      </p:sp>
      <p:sp>
        <p:nvSpPr>
          <p:cNvPr id="6" name="מציין מיקום של מספר שקופית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6C49DF2-E9F9-4520-876D-928EDA1BC1BF}" type="slidenum">
              <a:rPr lang="he-IL" smtClean="0">
                <a:solidFill>
                  <a:prstClr val="black">
                    <a:tint val="75000"/>
                  </a:prstClr>
                </a:solidFill>
              </a:rPr>
              <a:pPr/>
              <a:t>‹#›</a:t>
            </a:fld>
            <a:endParaRPr lang="he-IL">
              <a:solidFill>
                <a:prstClr val="black">
                  <a:tint val="75000"/>
                </a:prstClr>
              </a:solidFill>
            </a:endParaRPr>
          </a:p>
        </p:txBody>
      </p:sp>
    </p:spTree>
    <p:extLst>
      <p:ext uri="{BB962C8B-B14F-4D97-AF65-F5344CB8AC3E}">
        <p14:creationId xmlns:p14="http://schemas.microsoft.com/office/powerpoint/2010/main" val="1587174968"/>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he-IL"/>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תמונה 3"/>
          <p:cNvPicPr>
            <a:picLocks noChangeAspect="1"/>
          </p:cNvPicPr>
          <p:nvPr/>
        </p:nvPicPr>
        <p:blipFill>
          <a:blip r:embed="rId2"/>
          <a:stretch>
            <a:fillRect/>
          </a:stretch>
        </p:blipFill>
        <p:spPr>
          <a:xfrm>
            <a:off x="2843808" y="102151"/>
            <a:ext cx="3676650" cy="1247775"/>
          </a:xfrm>
          <a:prstGeom prst="rect">
            <a:avLst/>
          </a:prstGeom>
        </p:spPr>
      </p:pic>
      <p:sp>
        <p:nvSpPr>
          <p:cNvPr id="2" name="TextBox 1"/>
          <p:cNvSpPr txBox="1"/>
          <p:nvPr/>
        </p:nvSpPr>
        <p:spPr>
          <a:xfrm>
            <a:off x="-108520" y="2965008"/>
            <a:ext cx="9144000" cy="3416320"/>
          </a:xfrm>
          <a:prstGeom prst="rect">
            <a:avLst/>
          </a:prstGeom>
          <a:noFill/>
        </p:spPr>
        <p:txBody>
          <a:bodyPr wrap="square" rtlCol="1">
            <a:spAutoFit/>
          </a:bodyPr>
          <a:lstStyle/>
          <a:p>
            <a:pPr marL="457200" indent="-457200">
              <a:lnSpc>
                <a:spcPct val="150000"/>
              </a:lnSpc>
              <a:buFont typeface="Arial" panose="020B0604020202020204" pitchFamily="34" charset="0"/>
              <a:buChar char="•"/>
            </a:pPr>
            <a:r>
              <a:rPr lang="he-IL" sz="2400" dirty="0"/>
              <a:t>המודל הארגוני בבית הספר הוא מודל משולב </a:t>
            </a:r>
            <a:r>
              <a:rPr lang="he-IL" sz="2400" dirty="0" smtClean="0"/>
              <a:t>של למידה </a:t>
            </a:r>
            <a:r>
              <a:rPr lang="he-IL" sz="2400" dirty="0"/>
              <a:t>בדרכים שונות. </a:t>
            </a:r>
            <a:endParaRPr lang="he-IL" sz="2400" dirty="0" smtClean="0"/>
          </a:p>
          <a:p>
            <a:pPr marL="457200" indent="-457200">
              <a:lnSpc>
                <a:spcPct val="150000"/>
              </a:lnSpc>
              <a:buFont typeface="Arial" panose="020B0604020202020204" pitchFamily="34" charset="0"/>
              <a:buChar char="•"/>
            </a:pPr>
            <a:r>
              <a:rPr lang="he-IL" sz="2400" dirty="0" smtClean="0"/>
              <a:t>הרעיון </a:t>
            </a:r>
            <a:r>
              <a:rPr lang="he-IL" sz="2400" dirty="0"/>
              <a:t>הגדול הוא לנסות להגיע לילד בכל דרך, לאפשר לו לראות באיזו דרך הכי קל לו ללמוד, איזו דרך היא הכי אפקטיבית לו וממנה הוא מוציא את המיטב שבו. </a:t>
            </a:r>
            <a:endParaRPr lang="he-IL" sz="2400" b="0" dirty="0" smtClean="0">
              <a:effectLst/>
            </a:endParaRPr>
          </a:p>
          <a:p>
            <a:pPr marL="457200" indent="-457200">
              <a:lnSpc>
                <a:spcPct val="150000"/>
              </a:lnSpc>
              <a:buFont typeface="Arial" panose="020B0604020202020204" pitchFamily="34" charset="0"/>
              <a:buChar char="•"/>
            </a:pPr>
            <a:r>
              <a:rPr lang="he-IL" sz="2400" dirty="0" smtClean="0"/>
              <a:t>תפקיד המורים: </a:t>
            </a:r>
            <a:r>
              <a:rPr lang="he-IL" sz="2400" dirty="0"/>
              <a:t>להיות </a:t>
            </a:r>
            <a:r>
              <a:rPr lang="he-IL" sz="2400" dirty="0" smtClean="0"/>
              <a:t>מנחים</a:t>
            </a:r>
            <a:r>
              <a:rPr lang="he-IL" sz="2400" dirty="0"/>
              <a:t>/ </a:t>
            </a:r>
            <a:r>
              <a:rPr lang="he-IL" sz="2400" dirty="0" err="1" smtClean="0"/>
              <a:t>מנטורים</a:t>
            </a:r>
            <a:r>
              <a:rPr lang="he-IL" sz="2400" dirty="0" smtClean="0"/>
              <a:t> לתלמיד בתהליך למידתו. פחות ספקי חומר.</a:t>
            </a:r>
            <a:endParaRPr lang="he-IL" sz="2400" b="0" dirty="0" smtClean="0">
              <a:effectLst/>
            </a:endParaRPr>
          </a:p>
        </p:txBody>
      </p:sp>
      <p:sp>
        <p:nvSpPr>
          <p:cNvPr id="3" name="TextBox 2"/>
          <p:cNvSpPr txBox="1"/>
          <p:nvPr/>
        </p:nvSpPr>
        <p:spPr>
          <a:xfrm>
            <a:off x="1441773" y="1703710"/>
            <a:ext cx="6480720" cy="1077218"/>
          </a:xfrm>
          <a:prstGeom prst="rect">
            <a:avLst/>
          </a:prstGeom>
          <a:noFill/>
        </p:spPr>
        <p:txBody>
          <a:bodyPr wrap="square" rtlCol="1">
            <a:spAutoFit/>
          </a:bodyPr>
          <a:lstStyle/>
          <a:p>
            <a:pPr algn="ctr"/>
            <a:r>
              <a:rPr lang="he-IL" sz="3200" b="1" dirty="0" smtClean="0">
                <a:solidFill>
                  <a:srgbClr val="006600"/>
                </a:solidFill>
              </a:rPr>
              <a:t>מודל פדגוגי ארגוני בית ספר "</a:t>
            </a:r>
            <a:r>
              <a:rPr lang="he-IL" sz="3200" b="1" dirty="0" smtClean="0">
                <a:solidFill>
                  <a:srgbClr val="006600"/>
                </a:solidFill>
              </a:rPr>
              <a:t>אביטל", אופן היישום בכתות א-ב</a:t>
            </a:r>
            <a:endParaRPr lang="he-IL" b="1" dirty="0">
              <a:solidFill>
                <a:srgbClr val="006600"/>
              </a:solidFill>
            </a:endParaRPr>
          </a:p>
        </p:txBody>
      </p:sp>
    </p:spTree>
    <p:extLst>
      <p:ext uri="{BB962C8B-B14F-4D97-AF65-F5344CB8AC3E}">
        <p14:creationId xmlns:p14="http://schemas.microsoft.com/office/powerpoint/2010/main" val="32333434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7584" y="1295382"/>
            <a:ext cx="7416824" cy="52299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1907704" y="620688"/>
            <a:ext cx="5544616" cy="1261884"/>
          </a:xfrm>
          <a:prstGeom prst="rect">
            <a:avLst/>
          </a:prstGeom>
          <a:noFill/>
        </p:spPr>
        <p:txBody>
          <a:bodyPr wrap="square" rtlCol="1">
            <a:spAutoFit/>
          </a:bodyPr>
          <a:lstStyle/>
          <a:p>
            <a:pPr algn="ctr"/>
            <a:r>
              <a:rPr lang="he-IL" sz="2800" b="1" dirty="0">
                <a:solidFill>
                  <a:srgbClr val="006600"/>
                </a:solidFill>
                <a:latin typeface="Arial"/>
              </a:rPr>
              <a:t>המודל </a:t>
            </a:r>
            <a:r>
              <a:rPr lang="he-IL" sz="2800" b="1" dirty="0" smtClean="0">
                <a:solidFill>
                  <a:srgbClr val="006600"/>
                </a:solidFill>
                <a:latin typeface="Arial"/>
              </a:rPr>
              <a:t>מבדיל בין אופני למידה: </a:t>
            </a:r>
          </a:p>
          <a:p>
            <a:r>
              <a:rPr lang="he-IL" sz="2400" dirty="0" smtClean="0"/>
              <a:t/>
            </a:r>
            <a:br>
              <a:rPr lang="he-IL" sz="2400" dirty="0" smtClean="0"/>
            </a:br>
            <a:endParaRPr lang="he-IL" sz="2400" dirty="0"/>
          </a:p>
        </p:txBody>
      </p:sp>
    </p:spTree>
    <p:extLst>
      <p:ext uri="{BB962C8B-B14F-4D97-AF65-F5344CB8AC3E}">
        <p14:creationId xmlns:p14="http://schemas.microsoft.com/office/powerpoint/2010/main" val="12794879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2008" y="44624"/>
            <a:ext cx="8892480" cy="6555641"/>
          </a:xfrm>
          <a:prstGeom prst="rect">
            <a:avLst/>
          </a:prstGeom>
          <a:noFill/>
        </p:spPr>
        <p:txBody>
          <a:bodyPr wrap="square" rtlCol="1">
            <a:spAutoFit/>
          </a:bodyPr>
          <a:lstStyle/>
          <a:p>
            <a:pPr>
              <a:lnSpc>
                <a:spcPct val="150000"/>
              </a:lnSpc>
            </a:pPr>
            <a:r>
              <a:rPr lang="he-IL" sz="2000" b="0" dirty="0" smtClean="0">
                <a:effectLst/>
              </a:rPr>
              <a:t>ב</a:t>
            </a:r>
            <a:r>
              <a:rPr lang="he-IL" sz="2000" b="0" i="0" u="none" strike="noStrike" dirty="0" smtClean="0">
                <a:solidFill>
                  <a:srgbClr val="000000"/>
                </a:solidFill>
                <a:effectLst/>
                <a:latin typeface="Arial"/>
              </a:rPr>
              <a:t>עקרונות </a:t>
            </a:r>
            <a:r>
              <a:rPr lang="he-IL" sz="2000" b="0" i="0" u="none" strike="noStrike" dirty="0" smtClean="0">
                <a:solidFill>
                  <a:srgbClr val="000000"/>
                </a:solidFill>
                <a:effectLst/>
                <a:latin typeface="Arial"/>
              </a:rPr>
              <a:t>בית </a:t>
            </a:r>
            <a:r>
              <a:rPr lang="he-IL" sz="2000" b="0" i="0" u="none" strike="noStrike" dirty="0" smtClean="0">
                <a:solidFill>
                  <a:srgbClr val="000000"/>
                </a:solidFill>
                <a:effectLst/>
                <a:latin typeface="Arial"/>
              </a:rPr>
              <a:t>הספר נקבע </a:t>
            </a:r>
            <a:r>
              <a:rPr lang="he-IL" sz="2000" b="0" i="0" u="none" strike="noStrike" dirty="0" smtClean="0">
                <a:solidFill>
                  <a:srgbClr val="000000"/>
                </a:solidFill>
                <a:effectLst/>
                <a:latin typeface="Arial"/>
              </a:rPr>
              <a:t>שאחריות, בחירה, למידה כערך, עבודה קבוצתית </a:t>
            </a:r>
            <a:r>
              <a:rPr lang="he-IL" sz="2000" b="0" i="0" u="none" strike="noStrike" dirty="0" smtClean="0">
                <a:solidFill>
                  <a:srgbClr val="000000"/>
                </a:solidFill>
                <a:effectLst/>
                <a:latin typeface="Arial"/>
              </a:rPr>
              <a:t>וייחודיות </a:t>
            </a:r>
            <a:r>
              <a:rPr lang="he-IL" sz="2000" b="0" i="0" u="none" strike="noStrike" dirty="0" smtClean="0">
                <a:solidFill>
                  <a:srgbClr val="000000"/>
                </a:solidFill>
                <a:effectLst/>
                <a:latin typeface="Arial"/>
              </a:rPr>
              <a:t>הם חלק בלתי נפרד מהלמידה ומהמרחב האישי והכיתתי.</a:t>
            </a:r>
            <a:endParaRPr lang="he-IL" sz="2000" b="0" dirty="0" smtClean="0">
              <a:effectLst/>
            </a:endParaRPr>
          </a:p>
          <a:p>
            <a:pPr>
              <a:lnSpc>
                <a:spcPct val="150000"/>
              </a:lnSpc>
            </a:pPr>
            <a:r>
              <a:rPr lang="he-IL" sz="2000" b="0" i="0" u="none" strike="noStrike" dirty="0" smtClean="0">
                <a:solidFill>
                  <a:srgbClr val="000000"/>
                </a:solidFill>
                <a:effectLst/>
                <a:latin typeface="Arial"/>
              </a:rPr>
              <a:t>מתוך כך אנו מאפשרים לילד לחקור על נושאים שונים בהם הוא מתעניין, מאפשרים לו לעבוד בצורה מגוונת ולשתף פעולה במרחבי הלמידה.</a:t>
            </a:r>
            <a:endParaRPr lang="he-IL" sz="2000" b="0" dirty="0" smtClean="0">
              <a:effectLst/>
            </a:endParaRPr>
          </a:p>
          <a:p>
            <a:pPr>
              <a:lnSpc>
                <a:spcPct val="150000"/>
              </a:lnSpc>
            </a:pPr>
            <a:r>
              <a:rPr lang="he-IL" sz="2000" b="0" i="0" u="none" strike="noStrike" dirty="0" smtClean="0">
                <a:solidFill>
                  <a:srgbClr val="000000"/>
                </a:solidFill>
                <a:effectLst/>
                <a:latin typeface="Arial"/>
              </a:rPr>
              <a:t>המודל של בית ספר מאפשר לשים את התלמיד במרכז, בשיעורים של שיקוף והשתתפות מתאפשר לילד להביא דברים מעולמו האישי לתוך הכיתה ולהציגם ובכך הוא מראה לכיתה את הייחודיות שלו, הוא יכול להשתתף בשיח מלב אל לב ובכך להרגיש שכולו נשמע ושרואים אותו.</a:t>
            </a:r>
            <a:endParaRPr lang="he-IL" sz="2000" b="0" dirty="0" smtClean="0">
              <a:effectLst/>
            </a:endParaRPr>
          </a:p>
          <a:p>
            <a:pPr>
              <a:lnSpc>
                <a:spcPct val="150000"/>
              </a:lnSpc>
            </a:pPr>
            <a:r>
              <a:rPr lang="he-IL" sz="2000" b="0" i="0" u="none" strike="noStrike" dirty="0" smtClean="0">
                <a:solidFill>
                  <a:srgbClr val="000000"/>
                </a:solidFill>
                <a:effectLst/>
                <a:latin typeface="Arial"/>
              </a:rPr>
              <a:t>כאשר סביבות </a:t>
            </a:r>
            <a:r>
              <a:rPr lang="he-IL" sz="2000" b="0" i="0" u="none" strike="noStrike" dirty="0" smtClean="0">
                <a:solidFill>
                  <a:srgbClr val="000000"/>
                </a:solidFill>
                <a:effectLst/>
                <a:latin typeface="Arial"/>
              </a:rPr>
              <a:t>הלמידה יתנהלו שכבתית נייצר שכבה מגובשת, שיודעת לבחור ולקחת אחריות על הבחירות שלה ועל התוצרים שלה. </a:t>
            </a:r>
            <a:endParaRPr lang="he-IL" sz="2000" b="0" dirty="0" smtClean="0">
              <a:effectLst/>
            </a:endParaRPr>
          </a:p>
          <a:p>
            <a:pPr>
              <a:lnSpc>
                <a:spcPct val="150000"/>
              </a:lnSpc>
            </a:pPr>
            <a:r>
              <a:rPr lang="he-IL" sz="2000" b="0" i="0" u="none" strike="noStrike" dirty="0" smtClean="0">
                <a:solidFill>
                  <a:srgbClr val="000000"/>
                </a:solidFill>
                <a:effectLst/>
                <a:latin typeface="Arial"/>
              </a:rPr>
              <a:t>כל המודל הזה מאפשר לילד למידה בקבוצות קטנות, להיות לומד עצמאי, חוקר, סקרן, בעל חשיבה ביקורתית. ובכך נוצרת למידה משמעותית שמפתחת אצל הילד מיומנויות חשובות שיוצרות אדם בוגר יצירתי, שיודע להתמודד עם החיים המתפתחים והמשתנים בימנו. </a:t>
            </a:r>
            <a:endParaRPr lang="he-IL" sz="2000" b="0" dirty="0" smtClean="0">
              <a:effectLst/>
            </a:endParaRPr>
          </a:p>
          <a:p>
            <a:pPr>
              <a:lnSpc>
                <a:spcPct val="150000"/>
              </a:lnSpc>
            </a:pPr>
            <a:r>
              <a:rPr lang="he-IL" sz="2000" b="0" i="0" u="none" strike="noStrike" dirty="0" smtClean="0">
                <a:solidFill>
                  <a:srgbClr val="000000"/>
                </a:solidFill>
                <a:effectLst/>
                <a:latin typeface="Arial"/>
              </a:rPr>
              <a:t>כמובן שהרגלי למידה אלו מותאמים לפדגוגיה חדשנית ולמיומנויות המאה ה21</a:t>
            </a:r>
            <a:r>
              <a:rPr lang="he-IL" sz="2000" b="0" i="0" u="none" strike="noStrike" dirty="0" smtClean="0">
                <a:solidFill>
                  <a:srgbClr val="000000"/>
                </a:solidFill>
                <a:effectLst/>
                <a:latin typeface="Arial"/>
              </a:rPr>
              <a:t>.</a:t>
            </a:r>
            <a:endParaRPr lang="he-IL" sz="2000" dirty="0"/>
          </a:p>
        </p:txBody>
      </p:sp>
    </p:spTree>
    <p:extLst>
      <p:ext uri="{BB962C8B-B14F-4D97-AF65-F5344CB8AC3E}">
        <p14:creationId xmlns:p14="http://schemas.microsoft.com/office/powerpoint/2010/main" val="20990205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כותרת משנה 2"/>
          <p:cNvSpPr>
            <a:spLocks noGrp="1"/>
          </p:cNvSpPr>
          <p:nvPr>
            <p:ph type="subTitle" idx="1"/>
          </p:nvPr>
        </p:nvSpPr>
        <p:spPr>
          <a:xfrm>
            <a:off x="1547664" y="188640"/>
            <a:ext cx="6400800" cy="864096"/>
          </a:xfrm>
        </p:spPr>
        <p:txBody>
          <a:bodyPr/>
          <a:lstStyle/>
          <a:p>
            <a:r>
              <a:rPr lang="he-IL" b="1" dirty="0" smtClean="0">
                <a:solidFill>
                  <a:schemeClr val="tx2">
                    <a:lumMod val="60000"/>
                    <a:lumOff val="40000"/>
                  </a:schemeClr>
                </a:solidFill>
              </a:rPr>
              <a:t>מודל פדגוגי ארגוני בית ספר "אביטל"</a:t>
            </a:r>
          </a:p>
          <a:p>
            <a:endParaRPr lang="he-IL" dirty="0"/>
          </a:p>
        </p:txBody>
      </p:sp>
      <p:sp>
        <p:nvSpPr>
          <p:cNvPr id="4" name="מלבן מעוגל 3"/>
          <p:cNvSpPr/>
          <p:nvPr/>
        </p:nvSpPr>
        <p:spPr>
          <a:xfrm>
            <a:off x="6876256" y="1052736"/>
            <a:ext cx="2088232" cy="158417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white"/>
                </a:solidFill>
              </a:rPr>
              <a:t>קורסי בחירה</a:t>
            </a:r>
          </a:p>
          <a:p>
            <a:pPr algn="ctr"/>
            <a:r>
              <a:rPr lang="he-IL" dirty="0">
                <a:solidFill>
                  <a:prstClr val="white"/>
                </a:solidFill>
              </a:rPr>
              <a:t>(</a:t>
            </a:r>
            <a:r>
              <a:rPr lang="he-IL" dirty="0" err="1">
                <a:solidFill>
                  <a:prstClr val="white"/>
                </a:solidFill>
              </a:rPr>
              <a:t>תל"ן</a:t>
            </a:r>
            <a:r>
              <a:rPr lang="he-IL" dirty="0">
                <a:solidFill>
                  <a:prstClr val="white"/>
                </a:solidFill>
              </a:rPr>
              <a:t> וצוותא 4 שעות שבועיות)</a:t>
            </a:r>
          </a:p>
        </p:txBody>
      </p:sp>
      <p:sp>
        <p:nvSpPr>
          <p:cNvPr id="5" name="מלבן מעוגל 4"/>
          <p:cNvSpPr/>
          <p:nvPr/>
        </p:nvSpPr>
        <p:spPr>
          <a:xfrm>
            <a:off x="6959177" y="2907092"/>
            <a:ext cx="2066406" cy="1620556"/>
          </a:xfrm>
          <a:prstGeom prst="roundRect">
            <a:avLst/>
          </a:prstGeom>
          <a:solidFill>
            <a:srgbClr val="00B05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white"/>
                </a:solidFill>
              </a:rPr>
              <a:t>שעורי בחירה (חקלאות, אומנות, </a:t>
            </a:r>
            <a:r>
              <a:rPr lang="he-IL" dirty="0" err="1">
                <a:solidFill>
                  <a:prstClr val="white"/>
                </a:solidFill>
              </a:rPr>
              <a:t>חנ"ג</a:t>
            </a:r>
            <a:r>
              <a:rPr lang="he-IL" dirty="0">
                <a:solidFill>
                  <a:prstClr val="white"/>
                </a:solidFill>
              </a:rPr>
              <a:t>, ספריה.</a:t>
            </a:r>
          </a:p>
          <a:p>
            <a:pPr algn="ctr"/>
            <a:r>
              <a:rPr lang="he-IL" dirty="0">
                <a:solidFill>
                  <a:prstClr val="white"/>
                </a:solidFill>
              </a:rPr>
              <a:t> 2 שעות שבועיות)</a:t>
            </a:r>
          </a:p>
        </p:txBody>
      </p:sp>
      <p:sp>
        <p:nvSpPr>
          <p:cNvPr id="6" name="מלבן מעוגל 5"/>
          <p:cNvSpPr/>
          <p:nvPr/>
        </p:nvSpPr>
        <p:spPr>
          <a:xfrm>
            <a:off x="4664094" y="1377433"/>
            <a:ext cx="2120068" cy="1728192"/>
          </a:xfrm>
          <a:prstGeom prst="roundRect">
            <a:avLst/>
          </a:prstGeom>
          <a:solidFill>
            <a:schemeClr val="tx2">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white"/>
                </a:solidFill>
              </a:rPr>
              <a:t>בוקר טוב (5ש"ש)</a:t>
            </a:r>
          </a:p>
          <a:p>
            <a:pPr algn="ctr"/>
            <a:r>
              <a:rPr lang="he-IL" dirty="0">
                <a:solidFill>
                  <a:prstClr val="white"/>
                </a:solidFill>
              </a:rPr>
              <a:t>אסיף (רבע שעה </a:t>
            </a:r>
            <a:r>
              <a:rPr lang="en-US" dirty="0">
                <a:solidFill>
                  <a:prstClr val="white"/>
                </a:solidFill>
              </a:rPr>
              <a:t>X</a:t>
            </a:r>
            <a:r>
              <a:rPr lang="he-IL" dirty="0">
                <a:solidFill>
                  <a:prstClr val="white"/>
                </a:solidFill>
              </a:rPr>
              <a:t> 4 פעמים בשבוע</a:t>
            </a:r>
          </a:p>
          <a:p>
            <a:pPr algn="ctr"/>
            <a:r>
              <a:rPr lang="he-IL" dirty="0">
                <a:solidFill>
                  <a:prstClr val="white"/>
                </a:solidFill>
              </a:rPr>
              <a:t>מעגל הקשבה/ חוסן (1 </a:t>
            </a:r>
            <a:r>
              <a:rPr lang="he-IL" dirty="0" err="1">
                <a:solidFill>
                  <a:prstClr val="white"/>
                </a:solidFill>
              </a:rPr>
              <a:t>ש"ש</a:t>
            </a:r>
            <a:r>
              <a:rPr lang="he-IL" dirty="0">
                <a:solidFill>
                  <a:prstClr val="white"/>
                </a:solidFill>
              </a:rPr>
              <a:t>)</a:t>
            </a:r>
          </a:p>
        </p:txBody>
      </p:sp>
      <p:sp>
        <p:nvSpPr>
          <p:cNvPr id="7" name="מלבן מעוגל 6"/>
          <p:cNvSpPr/>
          <p:nvPr/>
        </p:nvSpPr>
        <p:spPr>
          <a:xfrm>
            <a:off x="2267744" y="1395975"/>
            <a:ext cx="2258779" cy="1709650"/>
          </a:xfrm>
          <a:prstGeom prst="roundRect">
            <a:avLst/>
          </a:prstGeom>
          <a:solidFill>
            <a:schemeClr val="accent6">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white"/>
                </a:solidFill>
              </a:rPr>
              <a:t>חקר- לפי נושאים (עונות השנה, חגים, טיול שנתי, נושא בית ספרי. 4 </a:t>
            </a:r>
            <a:r>
              <a:rPr lang="he-IL" dirty="0" err="1">
                <a:solidFill>
                  <a:prstClr val="white"/>
                </a:solidFill>
              </a:rPr>
              <a:t>ש"ש</a:t>
            </a:r>
            <a:r>
              <a:rPr lang="he-IL" dirty="0">
                <a:solidFill>
                  <a:prstClr val="white"/>
                </a:solidFill>
              </a:rPr>
              <a:t>)</a:t>
            </a:r>
          </a:p>
        </p:txBody>
      </p:sp>
      <p:sp>
        <p:nvSpPr>
          <p:cNvPr id="8" name="מלבן מעוגל 7"/>
          <p:cNvSpPr/>
          <p:nvPr/>
        </p:nvSpPr>
        <p:spPr>
          <a:xfrm>
            <a:off x="5076056" y="3336802"/>
            <a:ext cx="1296144" cy="160436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solidFill>
              </a:rPr>
              <a:t>גיאומטריה</a:t>
            </a:r>
          </a:p>
          <a:p>
            <a:pPr algn="ctr"/>
            <a:r>
              <a:rPr lang="he-IL" dirty="0">
                <a:solidFill>
                  <a:prstClr val="black"/>
                </a:solidFill>
              </a:rPr>
              <a:t>בהנחיית המורה</a:t>
            </a:r>
          </a:p>
          <a:p>
            <a:pPr algn="ctr"/>
            <a:r>
              <a:rPr lang="he-IL" dirty="0">
                <a:solidFill>
                  <a:prstClr val="black"/>
                </a:solidFill>
              </a:rPr>
              <a:t>(1 </a:t>
            </a:r>
            <a:r>
              <a:rPr lang="he-IL" dirty="0" err="1">
                <a:solidFill>
                  <a:prstClr val="black"/>
                </a:solidFill>
              </a:rPr>
              <a:t>ש"ש</a:t>
            </a:r>
            <a:r>
              <a:rPr lang="he-IL" dirty="0">
                <a:solidFill>
                  <a:prstClr val="black"/>
                </a:solidFill>
              </a:rPr>
              <a:t>)</a:t>
            </a:r>
          </a:p>
        </p:txBody>
      </p:sp>
      <p:sp>
        <p:nvSpPr>
          <p:cNvPr id="9" name="מלבן מעוגל 8"/>
          <p:cNvSpPr/>
          <p:nvPr/>
        </p:nvSpPr>
        <p:spPr>
          <a:xfrm>
            <a:off x="3707904" y="3343172"/>
            <a:ext cx="1368152" cy="15979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solidFill>
              </a:rPr>
              <a:t>גיאומטריה</a:t>
            </a:r>
          </a:p>
          <a:p>
            <a:pPr algn="ctr"/>
            <a:r>
              <a:rPr lang="he-IL" dirty="0">
                <a:solidFill>
                  <a:prstClr val="black"/>
                </a:solidFill>
              </a:rPr>
              <a:t>בסביבות למידה</a:t>
            </a:r>
          </a:p>
          <a:p>
            <a:pPr algn="ctr"/>
            <a:r>
              <a:rPr lang="he-IL" dirty="0">
                <a:solidFill>
                  <a:prstClr val="black"/>
                </a:solidFill>
              </a:rPr>
              <a:t> (1 </a:t>
            </a:r>
            <a:r>
              <a:rPr lang="he-IL" dirty="0" err="1">
                <a:solidFill>
                  <a:prstClr val="black"/>
                </a:solidFill>
              </a:rPr>
              <a:t>ש"ש</a:t>
            </a:r>
            <a:r>
              <a:rPr lang="he-IL" dirty="0">
                <a:solidFill>
                  <a:prstClr val="black"/>
                </a:solidFill>
              </a:rPr>
              <a:t>)</a:t>
            </a:r>
          </a:p>
        </p:txBody>
      </p:sp>
      <p:sp>
        <p:nvSpPr>
          <p:cNvPr id="10" name="מלבן מעוגל 9"/>
          <p:cNvSpPr/>
          <p:nvPr/>
        </p:nvSpPr>
        <p:spPr>
          <a:xfrm>
            <a:off x="6505303" y="4724379"/>
            <a:ext cx="2520280" cy="2047550"/>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lumMod val="95000"/>
                    <a:lumOff val="5000"/>
                  </a:prstClr>
                </a:solidFill>
              </a:rPr>
              <a:t>שפה- (5 </a:t>
            </a:r>
            <a:r>
              <a:rPr lang="he-IL" dirty="0" err="1">
                <a:solidFill>
                  <a:prstClr val="black">
                    <a:lumMod val="95000"/>
                    <a:lumOff val="5000"/>
                  </a:prstClr>
                </a:solidFill>
              </a:rPr>
              <a:t>ש"ש</a:t>
            </a:r>
            <a:r>
              <a:rPr lang="he-IL" dirty="0">
                <a:solidFill>
                  <a:prstClr val="black">
                    <a:lumMod val="95000"/>
                    <a:lumOff val="5000"/>
                  </a:prstClr>
                </a:solidFill>
              </a:rPr>
              <a:t>)</a:t>
            </a:r>
          </a:p>
          <a:p>
            <a:pPr algn="ctr"/>
            <a:r>
              <a:rPr lang="he-IL" dirty="0">
                <a:solidFill>
                  <a:prstClr val="black">
                    <a:lumMod val="95000"/>
                    <a:lumOff val="5000"/>
                  </a:prstClr>
                </a:solidFill>
              </a:rPr>
              <a:t>חשבון (5 </a:t>
            </a:r>
            <a:r>
              <a:rPr lang="he-IL" dirty="0" err="1">
                <a:solidFill>
                  <a:prstClr val="black">
                    <a:lumMod val="95000"/>
                    <a:lumOff val="5000"/>
                  </a:prstClr>
                </a:solidFill>
              </a:rPr>
              <a:t>ש"ש</a:t>
            </a:r>
            <a:r>
              <a:rPr lang="he-IL" dirty="0">
                <a:solidFill>
                  <a:prstClr val="black">
                    <a:lumMod val="95000"/>
                    <a:lumOff val="5000"/>
                  </a:prstClr>
                </a:solidFill>
              </a:rPr>
              <a:t>)</a:t>
            </a:r>
          </a:p>
          <a:p>
            <a:pPr algn="ctr"/>
            <a:r>
              <a:rPr lang="he-IL" dirty="0">
                <a:solidFill>
                  <a:prstClr val="black">
                    <a:lumMod val="95000"/>
                    <a:lumOff val="5000"/>
                  </a:prstClr>
                </a:solidFill>
              </a:rPr>
              <a:t>במרחבי למידה</a:t>
            </a:r>
          </a:p>
          <a:p>
            <a:pPr algn="ctr"/>
            <a:endParaRPr lang="he-IL" dirty="0">
              <a:solidFill>
                <a:prstClr val="white"/>
              </a:solidFill>
            </a:endParaRPr>
          </a:p>
          <a:p>
            <a:pPr algn="ctr"/>
            <a:endParaRPr lang="he-IL" dirty="0">
              <a:solidFill>
                <a:prstClr val="white"/>
              </a:solidFill>
            </a:endParaRPr>
          </a:p>
          <a:p>
            <a:pPr algn="ctr"/>
            <a:endParaRPr lang="he-IL" dirty="0">
              <a:solidFill>
                <a:prstClr val="black"/>
              </a:solidFill>
            </a:endParaRPr>
          </a:p>
        </p:txBody>
      </p:sp>
      <p:sp>
        <p:nvSpPr>
          <p:cNvPr id="11" name="אליפסה 10"/>
          <p:cNvSpPr/>
          <p:nvPr/>
        </p:nvSpPr>
        <p:spPr>
          <a:xfrm>
            <a:off x="7081367" y="5748154"/>
            <a:ext cx="1368152" cy="954294"/>
          </a:xfrm>
          <a:prstGeom prst="ellipse">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sz="1400" dirty="0">
                <a:solidFill>
                  <a:prstClr val="white"/>
                </a:solidFill>
              </a:rPr>
              <a:t>הקנייה בקבוצות קטנות עד 8 ילדים</a:t>
            </a:r>
          </a:p>
        </p:txBody>
      </p:sp>
      <p:sp>
        <p:nvSpPr>
          <p:cNvPr id="15" name="מלבן מעוגל 14"/>
          <p:cNvSpPr/>
          <p:nvPr/>
        </p:nvSpPr>
        <p:spPr>
          <a:xfrm>
            <a:off x="5076056" y="5037429"/>
            <a:ext cx="1296144" cy="1604366"/>
          </a:xfrm>
          <a:prstGeom prst="roundRect">
            <a:avLst/>
          </a:prstGeom>
          <a:solidFill>
            <a:schemeClr val="accent4">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solidFill>
              </a:rPr>
              <a:t>תורה</a:t>
            </a:r>
          </a:p>
          <a:p>
            <a:pPr algn="ctr"/>
            <a:r>
              <a:rPr lang="he-IL" dirty="0">
                <a:solidFill>
                  <a:prstClr val="black"/>
                </a:solidFill>
              </a:rPr>
              <a:t>בהנחיית המורה</a:t>
            </a:r>
          </a:p>
          <a:p>
            <a:pPr algn="ctr"/>
            <a:r>
              <a:rPr lang="he-IL" dirty="0">
                <a:solidFill>
                  <a:prstClr val="black"/>
                </a:solidFill>
              </a:rPr>
              <a:t>(1 </a:t>
            </a:r>
            <a:r>
              <a:rPr lang="he-IL" dirty="0" err="1">
                <a:solidFill>
                  <a:prstClr val="black"/>
                </a:solidFill>
              </a:rPr>
              <a:t>ש"ש</a:t>
            </a:r>
            <a:r>
              <a:rPr lang="he-IL" dirty="0">
                <a:solidFill>
                  <a:prstClr val="black"/>
                </a:solidFill>
              </a:rPr>
              <a:t>)</a:t>
            </a:r>
          </a:p>
        </p:txBody>
      </p:sp>
      <p:sp>
        <p:nvSpPr>
          <p:cNvPr id="16" name="מלבן מעוגל 15"/>
          <p:cNvSpPr/>
          <p:nvPr/>
        </p:nvSpPr>
        <p:spPr>
          <a:xfrm>
            <a:off x="3698431" y="5049235"/>
            <a:ext cx="1368152" cy="1597996"/>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solidFill>
              </a:rPr>
              <a:t>תורה</a:t>
            </a:r>
          </a:p>
          <a:p>
            <a:pPr algn="ctr"/>
            <a:r>
              <a:rPr lang="he-IL" dirty="0">
                <a:solidFill>
                  <a:prstClr val="black"/>
                </a:solidFill>
              </a:rPr>
              <a:t>בסביבות למידה</a:t>
            </a:r>
          </a:p>
          <a:p>
            <a:pPr algn="ctr"/>
            <a:r>
              <a:rPr lang="he-IL" dirty="0">
                <a:solidFill>
                  <a:prstClr val="black"/>
                </a:solidFill>
              </a:rPr>
              <a:t> (1 </a:t>
            </a:r>
            <a:r>
              <a:rPr lang="he-IL" dirty="0" err="1">
                <a:solidFill>
                  <a:prstClr val="black"/>
                </a:solidFill>
              </a:rPr>
              <a:t>ש"ש</a:t>
            </a:r>
            <a:r>
              <a:rPr lang="he-IL" dirty="0">
                <a:solidFill>
                  <a:prstClr val="black"/>
                </a:solidFill>
              </a:rPr>
              <a:t>)</a:t>
            </a:r>
          </a:p>
        </p:txBody>
      </p:sp>
      <p:sp>
        <p:nvSpPr>
          <p:cNvPr id="17" name="מלבן מעוגל 16"/>
          <p:cNvSpPr/>
          <p:nvPr/>
        </p:nvSpPr>
        <p:spPr>
          <a:xfrm>
            <a:off x="178133" y="2241529"/>
            <a:ext cx="2018593" cy="1487528"/>
          </a:xfrm>
          <a:prstGeom prst="round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err="1">
                <a:solidFill>
                  <a:prstClr val="black"/>
                </a:solidFill>
              </a:rPr>
              <a:t>חנ"ג</a:t>
            </a:r>
            <a:r>
              <a:rPr lang="he-IL" dirty="0">
                <a:solidFill>
                  <a:prstClr val="black"/>
                </a:solidFill>
              </a:rPr>
              <a:t> (2 </a:t>
            </a:r>
            <a:r>
              <a:rPr lang="he-IL" dirty="0" err="1">
                <a:solidFill>
                  <a:prstClr val="black"/>
                </a:solidFill>
              </a:rPr>
              <a:t>ש"ש</a:t>
            </a:r>
            <a:r>
              <a:rPr lang="he-IL" dirty="0">
                <a:solidFill>
                  <a:prstClr val="black"/>
                </a:solidFill>
              </a:rPr>
              <a:t>)</a:t>
            </a:r>
            <a:r>
              <a:rPr lang="he-IL" dirty="0">
                <a:solidFill>
                  <a:prstClr val="white"/>
                </a:solidFill>
              </a:rPr>
              <a:t>נ</a:t>
            </a:r>
          </a:p>
        </p:txBody>
      </p:sp>
      <p:sp>
        <p:nvSpPr>
          <p:cNvPr id="18" name="מלבן מעוגל 17"/>
          <p:cNvSpPr/>
          <p:nvPr/>
        </p:nvSpPr>
        <p:spPr>
          <a:xfrm>
            <a:off x="178133" y="3843572"/>
            <a:ext cx="2089611" cy="1368152"/>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solidFill>
              </a:rPr>
              <a:t>מדעים (2 </a:t>
            </a:r>
            <a:r>
              <a:rPr lang="he-IL" dirty="0" err="1">
                <a:solidFill>
                  <a:prstClr val="black"/>
                </a:solidFill>
              </a:rPr>
              <a:t>ש"ש</a:t>
            </a:r>
            <a:r>
              <a:rPr lang="he-IL" dirty="0">
                <a:solidFill>
                  <a:prstClr val="black"/>
                </a:solidFill>
              </a:rPr>
              <a:t>)</a:t>
            </a:r>
          </a:p>
        </p:txBody>
      </p:sp>
      <p:sp>
        <p:nvSpPr>
          <p:cNvPr id="19" name="מלבן מעוגל 18"/>
          <p:cNvSpPr/>
          <p:nvPr/>
        </p:nvSpPr>
        <p:spPr>
          <a:xfrm>
            <a:off x="178133" y="5373215"/>
            <a:ext cx="2089611" cy="1398713"/>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he-IL" dirty="0">
                <a:solidFill>
                  <a:prstClr val="black"/>
                </a:solidFill>
              </a:rPr>
              <a:t>אנגלית (2 </a:t>
            </a:r>
            <a:r>
              <a:rPr lang="he-IL" dirty="0" err="1">
                <a:solidFill>
                  <a:prstClr val="black"/>
                </a:solidFill>
              </a:rPr>
              <a:t>ש"ש</a:t>
            </a:r>
            <a:r>
              <a:rPr lang="he-IL" dirty="0">
                <a:solidFill>
                  <a:prstClr val="black"/>
                </a:solidFill>
              </a:rPr>
              <a:t>)</a:t>
            </a:r>
          </a:p>
        </p:txBody>
      </p:sp>
      <p:sp>
        <p:nvSpPr>
          <p:cNvPr id="2" name="TextBox 1"/>
          <p:cNvSpPr txBox="1"/>
          <p:nvPr/>
        </p:nvSpPr>
        <p:spPr>
          <a:xfrm>
            <a:off x="3071714" y="551369"/>
            <a:ext cx="2376264" cy="523220"/>
          </a:xfrm>
          <a:prstGeom prst="rect">
            <a:avLst/>
          </a:prstGeom>
          <a:noFill/>
        </p:spPr>
        <p:txBody>
          <a:bodyPr wrap="square" rtlCol="1">
            <a:spAutoFit/>
          </a:bodyPr>
          <a:lstStyle/>
          <a:p>
            <a:r>
              <a:rPr lang="he-IL" sz="2800" b="1" dirty="0" smtClean="0">
                <a:solidFill>
                  <a:srgbClr val="006600"/>
                </a:solidFill>
              </a:rPr>
              <a:t>כיתות א'- </a:t>
            </a:r>
            <a:r>
              <a:rPr lang="he-IL" sz="2800" b="1" dirty="0" smtClean="0">
                <a:solidFill>
                  <a:srgbClr val="006600"/>
                </a:solidFill>
              </a:rPr>
              <a:t>ב'</a:t>
            </a:r>
            <a:endParaRPr lang="he-IL" sz="2800" b="1" dirty="0">
              <a:solidFill>
                <a:srgbClr val="006600"/>
              </a:solidFill>
            </a:endParaRPr>
          </a:p>
        </p:txBody>
      </p:sp>
    </p:spTree>
    <p:extLst>
      <p:ext uri="{BB962C8B-B14F-4D97-AF65-F5344CB8AC3E}">
        <p14:creationId xmlns:p14="http://schemas.microsoft.com/office/powerpoint/2010/main" val="38329147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תרשים 1"/>
          <p:cNvGraphicFramePr/>
          <p:nvPr>
            <p:extLst>
              <p:ext uri="{D42A27DB-BD31-4B8C-83A1-F6EECF244321}">
                <p14:modId xmlns:p14="http://schemas.microsoft.com/office/powerpoint/2010/main" val="1914188316"/>
              </p:ext>
            </p:extLst>
          </p:nvPr>
        </p:nvGraphicFramePr>
        <p:xfrm>
          <a:off x="611560" y="260648"/>
          <a:ext cx="8280920" cy="590465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91433780"/>
      </p:ext>
    </p:extLst>
  </p:cSld>
  <p:clrMapOvr>
    <a:masterClrMapping/>
  </p:clrMapOvr>
  <p:timing>
    <p:tnLst>
      <p:par>
        <p:cTn id="1" dur="indefinite" restart="never" nodeType="tmRoot"/>
      </p:par>
    </p:tnLst>
  </p:timing>
</p:sld>
</file>

<file path=ppt/theme/theme1.xml><?xml version="1.0" encoding="utf-8"?>
<a:theme xmlns:a="http://schemas.openxmlformats.org/drawingml/2006/main" name="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ערכת נושא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679</TotalTime>
  <Words>382</Words>
  <Application>Microsoft Office PowerPoint</Application>
  <PresentationFormat>‫הצגה על המסך (4:3)</PresentationFormat>
  <Paragraphs>42</Paragraphs>
  <Slides>5</Slides>
  <Notes>0</Notes>
  <HiddenSlides>0</HiddenSlides>
  <MMClips>0</MMClips>
  <ScaleCrop>false</ScaleCrop>
  <HeadingPairs>
    <vt:vector size="6" baseType="variant">
      <vt:variant>
        <vt:lpstr>גופנים בשימוש</vt:lpstr>
      </vt:variant>
      <vt:variant>
        <vt:i4>3</vt:i4>
      </vt:variant>
      <vt:variant>
        <vt:lpstr>ערכת נושא</vt:lpstr>
      </vt:variant>
      <vt:variant>
        <vt:i4>3</vt:i4>
      </vt:variant>
      <vt:variant>
        <vt:lpstr>כותרות שקופיות</vt:lpstr>
      </vt:variant>
      <vt:variant>
        <vt:i4>5</vt:i4>
      </vt:variant>
    </vt:vector>
  </HeadingPairs>
  <TitlesOfParts>
    <vt:vector size="11" baseType="lpstr">
      <vt:lpstr>Arial</vt:lpstr>
      <vt:lpstr>Calibri</vt:lpstr>
      <vt:lpstr>Times New Roman</vt:lpstr>
      <vt:lpstr>ערכת נושא Office</vt:lpstr>
      <vt:lpstr>1_ערכת נושא Office</vt:lpstr>
      <vt:lpstr>2_ערכת נושא Office</vt:lpstr>
      <vt:lpstr>מצגת של PowerPoint</vt:lpstr>
      <vt:lpstr>מצגת של PowerPoint</vt:lpstr>
      <vt:lpstr>מצגת של PowerPoint</vt:lpstr>
      <vt:lpstr>מצגת של PowerPoint</vt:lpstr>
      <vt:lpstr>מצגת של PowerPoint</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מצגת של PowerPoint</dc:title>
  <dc:creator>yaniv</dc:creator>
  <cp:lastModifiedBy>‏‏משתמש Windows</cp:lastModifiedBy>
  <cp:revision>6</cp:revision>
  <dcterms:created xsi:type="dcterms:W3CDTF">2018-06-09T06:17:20Z</dcterms:created>
  <dcterms:modified xsi:type="dcterms:W3CDTF">2018-08-22T07:26:20Z</dcterms:modified>
</cp:coreProperties>
</file>