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8" r:id="rId2"/>
    <p:sldMasterId id="2147483670" r:id="rId3"/>
  </p:sldMasterIdLst>
  <p:sldIdLst>
    <p:sldId id="257" r:id="rId4"/>
    <p:sldId id="258" r:id="rId5"/>
    <p:sldId id="259" r:id="rId6"/>
    <p:sldId id="261" r:id="rId7"/>
    <p:sldId id="260" r:id="rId8"/>
    <p:sldId id="262" r:id="rId9"/>
    <p:sldId id="263" r:id="rId10"/>
  </p:sldIdLst>
  <p:sldSz cx="9144000" cy="6858000" type="screen4x3"/>
  <p:notesSz cx="6858000" cy="9144000"/>
  <p:embeddedFontLst>
    <p:embeddedFont>
      <p:font typeface="Almoni DL AAA" panose="020B0500000000020004" charset="-79"/>
      <p:regular r:id="rId11"/>
      <p:bold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5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mailto:mercazkadar@gmail.com" TargetMode="External"/><Relationship Id="rId2" Type="http://schemas.openxmlformats.org/officeDocument/2006/relationships/hyperlink" Target="http://www.mercazkadar.org.il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2084390"/>
            <a:ext cx="8487295" cy="2387600"/>
          </a:xfrm>
        </p:spPr>
        <p:txBody>
          <a:bodyPr anchor="b"/>
          <a:lstStyle>
            <a:lvl1pPr algn="ctr" rtl="1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5" y="4564065"/>
            <a:ext cx="8487295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2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444415"/>
            <a:ext cx="8429106" cy="2852737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3577388"/>
            <a:ext cx="8495607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50338" y="5436231"/>
            <a:ext cx="2035662" cy="558321"/>
            <a:chOff x="2228767" y="4434028"/>
            <a:chExt cx="5901080" cy="161848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0" name="Rectangle 9">
            <a:hlinkClick r:id="rId6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595" y="1346662"/>
            <a:ext cx="7886700" cy="931025"/>
          </a:xfrm>
        </p:spPr>
        <p:txBody>
          <a:bodyPr>
            <a:normAutofit/>
          </a:bodyPr>
          <a:lstStyle>
            <a:lvl1pPr algn="r" rtl="1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920095" y="2277687"/>
            <a:ext cx="3886200" cy="3899276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50338" y="5436231"/>
            <a:ext cx="2035662" cy="558321"/>
            <a:chOff x="2228767" y="4434028"/>
            <a:chExt cx="5901080" cy="1618488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9" name="Rectangle 8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8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554169" y="5618642"/>
            <a:ext cx="2035662" cy="558321"/>
            <a:chOff x="2228767" y="4434028"/>
            <a:chExt cx="5901080" cy="161848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1" name="Rectangle 10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0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50338" y="5436231"/>
            <a:ext cx="2035662" cy="558321"/>
            <a:chOff x="2228767" y="4434028"/>
            <a:chExt cx="5901080" cy="161848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1" name="Rectangle 10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1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6DE97-8436-4ABB-9FF1-2012A33A282F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FB3028-08B4-4632-8DDC-04C59C98C05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254016" y="5511046"/>
            <a:ext cx="2035662" cy="558321"/>
            <a:chOff x="2228767" y="4434028"/>
            <a:chExt cx="5901080" cy="161848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0" name="Rectangle 9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2084390"/>
            <a:ext cx="8487295" cy="2387600"/>
          </a:xfrm>
        </p:spPr>
        <p:txBody>
          <a:bodyPr anchor="b"/>
          <a:lstStyle>
            <a:lvl1pPr algn="ctr" rtl="1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5" y="4564065"/>
            <a:ext cx="8487295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2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05" y="4729307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0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444415"/>
            <a:ext cx="8429106" cy="2852737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4589464"/>
            <a:ext cx="8495607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0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-8313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595" y="1346662"/>
            <a:ext cx="7886700" cy="931025"/>
          </a:xfrm>
        </p:spPr>
        <p:txBody>
          <a:bodyPr>
            <a:normAutofit/>
          </a:bodyPr>
          <a:lstStyle>
            <a:lvl1pPr algn="r" rtl="1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920095" y="2277687"/>
            <a:ext cx="3886200" cy="3899276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  <a:lvl3pPr algn="r" rtl="1">
              <a:defRPr>
                <a:solidFill>
                  <a:schemeClr val="bg1"/>
                </a:solidFill>
              </a:defRPr>
            </a:lvl3pPr>
            <a:lvl4pPr algn="r" rtl="1">
              <a:defRPr>
                <a:solidFill>
                  <a:schemeClr val="bg1"/>
                </a:solidFill>
              </a:defRPr>
            </a:lvl4pPr>
            <a:lvl5pPr algn="r" rtl="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62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  <a:lvl3pPr algn="r" rtl="1">
              <a:defRPr>
                <a:solidFill>
                  <a:schemeClr val="bg1"/>
                </a:solidFill>
              </a:defRPr>
            </a:lvl3pPr>
            <a:lvl4pPr algn="r" rtl="1">
              <a:defRPr>
                <a:solidFill>
                  <a:schemeClr val="bg1"/>
                </a:solidFill>
              </a:defRPr>
            </a:lvl4pPr>
            <a:lvl5pPr algn="r" rtl="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  <a:lvl3pPr algn="r" rtl="1">
              <a:defRPr>
                <a:solidFill>
                  <a:schemeClr val="bg1"/>
                </a:solidFill>
              </a:defRPr>
            </a:lvl3pPr>
            <a:lvl4pPr algn="r" rtl="1">
              <a:defRPr>
                <a:solidFill>
                  <a:schemeClr val="bg1"/>
                </a:solidFill>
              </a:defRPr>
            </a:lvl4pPr>
            <a:lvl5pPr algn="r" rtl="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1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05" y="472930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1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3" name="Rectangle 2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3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444415"/>
            <a:ext cx="8429106" cy="2852737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4589464"/>
            <a:ext cx="8495607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595" y="1346662"/>
            <a:ext cx="7886700" cy="931025"/>
          </a:xfrm>
        </p:spPr>
        <p:txBody>
          <a:bodyPr>
            <a:normAutofit/>
          </a:bodyPr>
          <a:lstStyle>
            <a:lvl1pPr algn="r" rtl="1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920095" y="2277687"/>
            <a:ext cx="3886200" cy="3899276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6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6DE97-8436-4ABB-9FF1-2012A33A282F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FB3028-08B4-4632-8DDC-04C59C98C0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2084390"/>
            <a:ext cx="8487295" cy="2387600"/>
          </a:xfrm>
        </p:spPr>
        <p:txBody>
          <a:bodyPr anchor="b"/>
          <a:lstStyle>
            <a:lvl1pPr algn="ctr" rtl="1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5" y="4564065"/>
            <a:ext cx="8487295" cy="62307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226294" y="5403467"/>
            <a:ext cx="2700680" cy="740715"/>
            <a:chOff x="2228767" y="4434028"/>
            <a:chExt cx="5901080" cy="161848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9" name="Rectangle 8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-656706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05" y="4064289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6700057" y="6121374"/>
            <a:ext cx="2194559" cy="601901"/>
            <a:chOff x="2228767" y="4434028"/>
            <a:chExt cx="5901080" cy="161848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9" name="Rectangle 8">
            <a:hlinkClick r:id="rId6"/>
          </p:cNvPr>
          <p:cNvSpPr/>
          <p:nvPr userDrawn="1"/>
        </p:nvSpPr>
        <p:spPr>
          <a:xfrm>
            <a:off x="274319" y="5428063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1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70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  <p:sldLayoutId id="2147483664" r:id="rId5"/>
    <p:sldLayoutId id="2147483668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5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4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1905000"/>
            <a:ext cx="2568221" cy="144462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15" r="20629" b="27015"/>
          <a:stretch/>
        </p:blipFill>
        <p:spPr>
          <a:xfrm>
            <a:off x="5627865" y="942975"/>
            <a:ext cx="3327400" cy="236537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3510359"/>
            <a:ext cx="4303889" cy="2420938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375" y="3510360"/>
            <a:ext cx="4303890" cy="242093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37" y="1905000"/>
            <a:ext cx="2534510" cy="1422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250" y="843508"/>
            <a:ext cx="51516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dirty="0" smtClean="0">
                <a:solidFill>
                  <a:schemeClr val="accent6">
                    <a:lumMod val="50000"/>
                  </a:schemeClr>
                </a:solidFill>
              </a:rPr>
              <a:t>ביקור לומד בבית-ספר "אביטל"</a:t>
            </a:r>
          </a:p>
          <a:p>
            <a:pPr algn="ctr" rtl="1"/>
            <a:r>
              <a:rPr lang="he-IL" sz="2400" dirty="0" smtClean="0">
                <a:solidFill>
                  <a:schemeClr val="accent6">
                    <a:lumMod val="50000"/>
                  </a:schemeClr>
                </a:solidFill>
              </a:rPr>
              <a:t>21.11.17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98" y="-9117"/>
            <a:ext cx="876300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 smtClean="0">
                <a:solidFill>
                  <a:schemeClr val="accent5">
                    <a:lumMod val="75000"/>
                  </a:schemeClr>
                </a:solidFill>
              </a:rPr>
              <a:t>לכל בי"ס יש סיפור ואנחנו צריכים לספר את הסיפור שלו </a:t>
            </a:r>
            <a:r>
              <a:rPr lang="he-IL" sz="1400" dirty="0" smtClean="0">
                <a:solidFill>
                  <a:schemeClr val="accent5">
                    <a:lumMod val="75000"/>
                  </a:schemeClr>
                </a:solidFill>
              </a:rPr>
              <a:t>(הילה קודיש, </a:t>
            </a:r>
            <a:r>
              <a:rPr lang="he-IL" sz="1400" dirty="0">
                <a:solidFill>
                  <a:schemeClr val="accent5">
                    <a:lumMod val="75000"/>
                  </a:schemeClr>
                </a:solidFill>
              </a:rPr>
              <a:t>מנהלת </a:t>
            </a:r>
            <a:r>
              <a:rPr lang="he-IL" sz="1400" dirty="0" smtClean="0">
                <a:solidFill>
                  <a:schemeClr val="accent5">
                    <a:lumMod val="75000"/>
                  </a:schemeClr>
                </a:solidFill>
              </a:rPr>
              <a:t>בית-הספר)</a:t>
            </a:r>
            <a:endParaRPr lang="he-IL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r" rtl="1"/>
            <a:endParaRPr lang="he-IL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675674"/>
            <a:ext cx="2015331" cy="358281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348883" y="1988400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dirty="0">
                <a:solidFill>
                  <a:srgbClr val="000000"/>
                </a:solidFill>
              </a:rPr>
              <a:t>התעודה מהדהדת </a:t>
            </a:r>
            <a:endParaRPr lang="he-IL" dirty="0" smtClean="0">
              <a:solidFill>
                <a:srgbClr val="000000"/>
              </a:solidFill>
            </a:endParaRPr>
          </a:p>
          <a:p>
            <a:pPr algn="ctr" rtl="1"/>
            <a:r>
              <a:rPr lang="he-IL" dirty="0" smtClean="0">
                <a:solidFill>
                  <a:srgbClr val="000000"/>
                </a:solidFill>
              </a:rPr>
              <a:t>את עקרונות בית הספר</a:t>
            </a:r>
            <a:endParaRPr lang="he-IL" dirty="0">
              <a:solidFill>
                <a:srgbClr val="000000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276725" y="28926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האקלים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הבית ספרי לא מתחיל בהפסקה פעילה אלא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בכיתה. בצורה שהמחנכת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מקבלת אותם בבוקר, בתחושת המסוגלות שנבנית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בשיעורים, בכלי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החוסן הנבנים בתהליכים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שונים,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ובמוטיבציה שמעוררים אצל התלמידים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מלבן 6"/>
          <p:cNvSpPr/>
          <p:nvPr/>
        </p:nvSpPr>
        <p:spPr>
          <a:xfrm>
            <a:off x="4276725" y="48058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הבוקר מתחיל ב"בוקר טוב"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המעצים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את העוצמות של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התלמידים, ומסתיים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ב"אסיף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". פעמיים בשבוע מתקיימים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מעגלי הקשבה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ושיח.</a:t>
            </a:r>
            <a:endParaRPr lang="he-IL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525" y="1897261"/>
            <a:ext cx="4190999" cy="256555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/>
          <a:srcRect b="19218"/>
          <a:stretch/>
        </p:blipFill>
        <p:spPr>
          <a:xfrm>
            <a:off x="294291" y="131297"/>
            <a:ext cx="3886405" cy="1765963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/>
          <a:srcRect l="22885" t="20051" b="36414"/>
          <a:stretch/>
        </p:blipFill>
        <p:spPr>
          <a:xfrm>
            <a:off x="2557245" y="2088107"/>
            <a:ext cx="1823866" cy="4170377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557245" y="2519727"/>
            <a:ext cx="10321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חקר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בי"ס</a:t>
            </a:r>
          </a:p>
          <a:p>
            <a:pPr algn="r" rtl="1"/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שכל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הכיתות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מחויבות אליו: *הזמן,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בתחילת השנה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algn="r" rtl="1"/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*70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לישראל. </a:t>
            </a:r>
            <a:endParaRPr lang="he-IL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r" rtl="1"/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*טיול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שנתי.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31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304" y="436287"/>
            <a:ext cx="3756432" cy="211196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/>
          <a:srcRect t="11187"/>
          <a:stretch/>
        </p:blipFill>
        <p:spPr>
          <a:xfrm>
            <a:off x="229789" y="3009900"/>
            <a:ext cx="1867911" cy="294925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t="18577" b="26910"/>
          <a:stretch/>
        </p:blipFill>
        <p:spPr>
          <a:xfrm>
            <a:off x="1107105" y="1020504"/>
            <a:ext cx="1981189" cy="192091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5"/>
          <a:srcRect t="26584" r="192" b="33515"/>
          <a:stretch/>
        </p:blipFill>
        <p:spPr>
          <a:xfrm>
            <a:off x="2241707" y="3951425"/>
            <a:ext cx="2836297" cy="2015803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0" y="305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he-IL" dirty="0" err="1">
                <a:solidFill>
                  <a:srgbClr val="222222"/>
                </a:solidFill>
                <a:latin typeface="arial" panose="020B0604020202020204" pitchFamily="34" charset="0"/>
              </a:rPr>
              <a:t>הכל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 תהליך, גם שלנו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המחנכות והמחנכות,</a:t>
            </a:r>
          </a:p>
          <a:p>
            <a:pPr algn="r" rtl="1"/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לאור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הצרכים העולים מהשטח.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4433886" y="2548252"/>
            <a:ext cx="4572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rgbClr val="000000"/>
                </a:solidFill>
              </a:rPr>
              <a:t>מאיום להזדמנות </a:t>
            </a:r>
            <a:r>
              <a:rPr lang="he-IL" dirty="0" smtClean="0">
                <a:solidFill>
                  <a:srgbClr val="000000"/>
                </a:solidFill>
              </a:rPr>
              <a:t>בכתות א-ב:</a:t>
            </a:r>
          </a:p>
          <a:p>
            <a:pPr algn="r" rtl="1">
              <a:lnSpc>
                <a:spcPct val="150000"/>
              </a:lnSpc>
            </a:pPr>
            <a:r>
              <a:rPr lang="he-IL" dirty="0" smtClean="0">
                <a:solidFill>
                  <a:srgbClr val="000000"/>
                </a:solidFill>
              </a:rPr>
              <a:t>האילוץ של ילדים רבים בכתה אחת הביא לשינוי בהוראה ובלמידה, </a:t>
            </a:r>
            <a:r>
              <a:rPr lang="he-IL" dirty="0">
                <a:solidFill>
                  <a:srgbClr val="000000"/>
                </a:solidFill>
              </a:rPr>
              <a:t>ללמידה עצמאית, </a:t>
            </a:r>
            <a:endParaRPr lang="he-IL" dirty="0" smtClean="0">
              <a:solidFill>
                <a:srgbClr val="00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he-IL" dirty="0" smtClean="0">
                <a:solidFill>
                  <a:srgbClr val="000000"/>
                </a:solidFill>
              </a:rPr>
              <a:t>הקנייה </a:t>
            </a:r>
            <a:r>
              <a:rPr lang="he-IL" dirty="0">
                <a:solidFill>
                  <a:srgbClr val="000000"/>
                </a:solidFill>
              </a:rPr>
              <a:t>בקבוצות קטנות, דלתות פתוחות, </a:t>
            </a:r>
            <a:endParaRPr lang="he-IL" dirty="0" smtClean="0">
              <a:solidFill>
                <a:srgbClr val="00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he-IL" dirty="0" smtClean="0">
                <a:solidFill>
                  <a:srgbClr val="000000"/>
                </a:solidFill>
              </a:rPr>
              <a:t>למידה במרחב</a:t>
            </a:r>
            <a:r>
              <a:rPr lang="he-IL" dirty="0">
                <a:solidFill>
                  <a:srgbClr val="000000"/>
                </a:solidFill>
              </a:rPr>
              <a:t> </a:t>
            </a:r>
            <a:r>
              <a:rPr lang="he-IL" dirty="0" smtClean="0">
                <a:solidFill>
                  <a:srgbClr val="000000"/>
                </a:solidFill>
              </a:rPr>
              <a:t>ודיאלוג </a:t>
            </a:r>
            <a:r>
              <a:rPr lang="he-IL" dirty="0">
                <a:solidFill>
                  <a:srgbClr val="000000"/>
                </a:solidFill>
              </a:rPr>
              <a:t>עם הילדים </a:t>
            </a:r>
            <a:endParaRPr lang="he-IL" dirty="0" smtClean="0">
              <a:solidFill>
                <a:srgbClr val="00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he-IL" dirty="0" smtClean="0">
                <a:solidFill>
                  <a:srgbClr val="000000"/>
                </a:solidFill>
              </a:rPr>
              <a:t>על </a:t>
            </a:r>
            <a:r>
              <a:rPr lang="he-IL" dirty="0">
                <a:solidFill>
                  <a:srgbClr val="000000"/>
                </a:solidFill>
              </a:rPr>
              <a:t>הבחירות שלהם בפינות הלמידה. </a:t>
            </a:r>
            <a:endParaRPr lang="he-IL" dirty="0" smtClean="0">
              <a:solidFill>
                <a:srgbClr val="000000"/>
              </a:solidFill>
            </a:endParaRPr>
          </a:p>
          <a:p>
            <a:pPr algn="r" rtl="1"/>
            <a:endParaRPr lang="he-IL" sz="1100" dirty="0" smtClean="0">
              <a:solidFill>
                <a:srgbClr val="00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he-IL" dirty="0" smtClean="0">
                <a:solidFill>
                  <a:schemeClr val="accent5">
                    <a:lumMod val="75000"/>
                  </a:schemeClr>
                </a:solidFill>
              </a:rPr>
              <a:t>*</a:t>
            </a:r>
            <a:r>
              <a:rPr lang="he-IL" dirty="0" smtClean="0">
                <a:solidFill>
                  <a:srgbClr val="000000"/>
                </a:solidFill>
              </a:rPr>
              <a:t>בכתות </a:t>
            </a:r>
            <a:r>
              <a:rPr lang="he-IL" dirty="0">
                <a:solidFill>
                  <a:srgbClr val="000000"/>
                </a:solidFill>
              </a:rPr>
              <a:t>א המורות בוחרות את קבוצות </a:t>
            </a:r>
            <a:r>
              <a:rPr lang="he-IL" dirty="0" smtClean="0">
                <a:solidFill>
                  <a:srgbClr val="000000"/>
                </a:solidFill>
              </a:rPr>
              <a:t>ההקניה </a:t>
            </a:r>
          </a:p>
          <a:p>
            <a:pPr algn="r" rtl="1">
              <a:lnSpc>
                <a:spcPct val="150000"/>
              </a:lnSpc>
            </a:pPr>
            <a:r>
              <a:rPr lang="he-IL" dirty="0" smtClean="0">
                <a:solidFill>
                  <a:schemeClr val="accent5">
                    <a:lumMod val="75000"/>
                  </a:schemeClr>
                </a:solidFill>
              </a:rPr>
              <a:t>*</a:t>
            </a:r>
            <a:r>
              <a:rPr lang="he-IL" dirty="0" smtClean="0">
                <a:solidFill>
                  <a:srgbClr val="000000"/>
                </a:solidFill>
              </a:rPr>
              <a:t>בכתות </a:t>
            </a:r>
            <a:r>
              <a:rPr lang="he-IL" dirty="0">
                <a:solidFill>
                  <a:srgbClr val="000000"/>
                </a:solidFill>
              </a:rPr>
              <a:t>ב הילדים בוחרים מתי להגיע </a:t>
            </a:r>
            <a:r>
              <a:rPr lang="he-IL" dirty="0" smtClean="0">
                <a:solidFill>
                  <a:srgbClr val="000000"/>
                </a:solidFill>
              </a:rPr>
              <a:t>להקנייה</a:t>
            </a:r>
            <a:r>
              <a:rPr lang="he-IL" dirty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/>
          <a:srcRect l="32834" t="16406" r="31954" b="8751"/>
          <a:stretch/>
        </p:blipFill>
        <p:spPr>
          <a:xfrm>
            <a:off x="3187799" y="1492269"/>
            <a:ext cx="19050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7" y="1296532"/>
            <a:ext cx="3583783" cy="201587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/>
          <a:srcRect l="7418"/>
          <a:stretch/>
        </p:blipFill>
        <p:spPr>
          <a:xfrm>
            <a:off x="5743574" y="4103401"/>
            <a:ext cx="3209925" cy="195024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10799" r="18790"/>
          <a:stretch/>
        </p:blipFill>
        <p:spPr>
          <a:xfrm>
            <a:off x="151607" y="4042471"/>
            <a:ext cx="2478085" cy="1979712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3124200" y="280869"/>
            <a:ext cx="582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הבחירה של המורה את התכנים, החיבור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של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אליהם, משמעותי מאוד, </a:t>
            </a:r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התשוקה של המורה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עוברת לתלמידים.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267492" y="3673139"/>
            <a:ext cx="2314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מערכת שכבתית לכתות ז</a:t>
            </a:r>
            <a:endParaRPr lang="he-IL" dirty="0">
              <a:solidFill>
                <a:srgbClr val="000000"/>
              </a:solidFill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/>
          <a:srcRect l="35372" t="16326" r="3629" b="13766"/>
          <a:stretch/>
        </p:blipFill>
        <p:spPr>
          <a:xfrm>
            <a:off x="2651119" y="3408672"/>
            <a:ext cx="3028951" cy="2599968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sp>
        <p:nvSpPr>
          <p:cNvPr id="10" name="מלבן 9"/>
          <p:cNvSpPr/>
          <p:nvPr/>
        </p:nvSpPr>
        <p:spPr>
          <a:xfrm>
            <a:off x="5961858" y="2955700"/>
            <a:ext cx="2991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חלק קטן מהרעיון העיצובי: אפשרויות בחירה במיקום הלמידה, אווירת בית</a:t>
            </a:r>
            <a:endParaRPr lang="he-IL" dirty="0">
              <a:solidFill>
                <a:srgbClr val="000000"/>
              </a:solidFill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2721770" y="3601195"/>
            <a:ext cx="2886075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b="1" dirty="0">
                <a:solidFill>
                  <a:srgbClr val="000000"/>
                </a:solidFill>
                <a:latin typeface="arial" panose="020B0604020202020204" pitchFamily="34" charset="0"/>
              </a:rPr>
              <a:t>תהליכי </a:t>
            </a:r>
            <a:r>
              <a:rPr lang="he-IL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הערכה לשינוי הפדגוגי </a:t>
            </a:r>
            <a:r>
              <a:rPr lang="he-IL" b="1" dirty="0">
                <a:solidFill>
                  <a:srgbClr val="000000"/>
                </a:solidFill>
                <a:latin typeface="arial" panose="020B0604020202020204" pitchFamily="34" charset="0"/>
              </a:rPr>
              <a:t>עם מכון שמיר-המכון לחקר הגולן וכחלק בלתי נפרד מהלמידה בבי"ס במהלך השנה ובסיומה.</a:t>
            </a:r>
            <a:endParaRPr lang="he-IL" b="1" dirty="0">
              <a:solidFill>
                <a:srgbClr val="000000"/>
              </a:solidFill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6"/>
          <a:srcRect t="11147" b="17753"/>
          <a:stretch/>
        </p:blipFill>
        <p:spPr>
          <a:xfrm>
            <a:off x="5743574" y="1014578"/>
            <a:ext cx="1479333" cy="1941122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/>
          <a:srcRect l="42205" t="21888" r="24406" b="3664"/>
          <a:stretch/>
        </p:blipFill>
        <p:spPr>
          <a:xfrm>
            <a:off x="7295786" y="1014578"/>
            <a:ext cx="1547679" cy="1941122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/>
          <a:srcRect t="18600" r="7469"/>
          <a:stretch/>
        </p:blipFill>
        <p:spPr>
          <a:xfrm>
            <a:off x="4196164" y="747956"/>
            <a:ext cx="1411681" cy="220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4813" b="4875"/>
          <a:stretch/>
        </p:blipFill>
        <p:spPr>
          <a:xfrm>
            <a:off x="4266366" y="3589220"/>
            <a:ext cx="4701730" cy="238850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/>
          <a:srcRect t="10020" r="29680" b="27404"/>
          <a:stretch/>
        </p:blipFill>
        <p:spPr>
          <a:xfrm>
            <a:off x="220451" y="3589219"/>
            <a:ext cx="3983059" cy="2388505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220451" y="133917"/>
            <a:ext cx="846161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מתמטיקה בשעה 15:00 - מאילוץ להזדמנות יוצרת:</a:t>
            </a:r>
          </a:p>
          <a:p>
            <a:pPr algn="r" rtl="1"/>
            <a:r>
              <a:rPr lang="he-IL" sz="28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כשמתמטיקה ואומנות נפגשים ....</a:t>
            </a:r>
          </a:p>
          <a:p>
            <a:pPr algn="r" rtl="1"/>
            <a:endParaRPr lang="he-IL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r" rtl="1"/>
            <a:r>
              <a:rPr lang="he-IL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ההתחלה </a:t>
            </a:r>
            <a:r>
              <a:rPr lang="he-IL" sz="28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היתה</a:t>
            </a:r>
            <a:r>
              <a:rPr lang="he-IL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 מקרית - בקשה לעזרה בהגדלת התמונות של מונדיראן בצורה פרופורציונלית, ההמשך היה הנחית תהליך למידה בשיעורי המתמטיקה, בנושא קווים וזוויות, באמצעות יצירותיו של מונדריאן. התוצאה, תהליך למידה מתוך יצירה, וגאוות התוצר המוצג.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40629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/>
          <a:srcRect l="6837"/>
          <a:stretch/>
        </p:blipFill>
        <p:spPr>
          <a:xfrm>
            <a:off x="4858602" y="4138639"/>
            <a:ext cx="4212705" cy="254355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-424" t="17659" r="9932" b="-1907"/>
          <a:stretch/>
        </p:blipFill>
        <p:spPr>
          <a:xfrm>
            <a:off x="6872286" y="352424"/>
            <a:ext cx="2033589" cy="3365815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2238375" y="2285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תלמיד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כתה ז: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הלמידה בדרך הזו גורמת לי להיות יותר יצירתי. אני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יכול לזוז, לבחור לעצמי את מקום הישיבה. מרגיש חופשי יותר. קל יותר להתרכז כשלא נמצאים כל הזמן על כסא ליד שולחן.</a:t>
            </a:r>
            <a:endParaRPr lang="he-IL" dirty="0">
              <a:solidFill>
                <a:srgbClr val="000000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957" y="1579778"/>
            <a:ext cx="4282836" cy="240792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209703" y="4204588"/>
            <a:ext cx="4612943" cy="24776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מדברי תלמידה על תהליך הדרכת הטיול השנתי:</a:t>
            </a:r>
          </a:p>
          <a:p>
            <a:pPr algn="r" rtl="1"/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רציתי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להיות מחוברת לטיול, עשיתי את זה באמצעות הכנת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הדרכה לטיול. בטיול הילדים הקשיבו לנו והתעניינו יותר מאשר מקשיבים למורה...</a:t>
            </a:r>
          </a:p>
          <a:p>
            <a:pPr algn="r" rtl="1"/>
            <a:r>
              <a:rPr lang="he-IL" sz="1100" dirty="0">
                <a:solidFill>
                  <a:srgbClr val="000000"/>
                </a:solidFill>
              </a:rPr>
              <a:t/>
            </a:r>
            <a:br>
              <a:rPr lang="he-IL" sz="1100" dirty="0">
                <a:solidFill>
                  <a:srgbClr val="000000"/>
                </a:solidFill>
              </a:rPr>
            </a:br>
            <a:r>
              <a:rPr lang="he-IL" dirty="0" smtClean="0">
                <a:solidFill>
                  <a:srgbClr val="000000"/>
                </a:solidFill>
              </a:rPr>
              <a:t>מורה: ה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דיאלוג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סביב הטיול עם כל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המורכבות שתלמידים ומורים מכינים את הטיול יצר קשר וחיבור למקום ולדרך זוהי דוגמא ליישום אחד מערכי אביטל – למידה כערך.</a:t>
            </a:r>
            <a:endParaRPr lang="he-IL" dirty="0">
              <a:solidFill>
                <a:srgbClr val="000000"/>
              </a:solidFill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2"/>
          <a:srcRect l="25356" t="41583" r="50322"/>
          <a:stretch/>
        </p:blipFill>
        <p:spPr>
          <a:xfrm>
            <a:off x="209703" y="275502"/>
            <a:ext cx="1925426" cy="3712199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360680" y="554641"/>
            <a:ext cx="162347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dirty="0">
                <a:solidFill>
                  <a:srgbClr val="222222"/>
                </a:solidFill>
                <a:latin typeface="arial" panose="020B0604020202020204" pitchFamily="34" charset="0"/>
              </a:rPr>
              <a:t>כתה ז- יומן מסע, כל מקצועות </a:t>
            </a:r>
            <a:r>
              <a:rPr lang="he-IL" dirty="0" smtClean="0">
                <a:solidFill>
                  <a:srgbClr val="222222"/>
                </a:solidFill>
                <a:latin typeface="arial" panose="020B0604020202020204" pitchFamily="34" charset="0"/>
              </a:rPr>
              <a:t>ההומניסטיקה, תחת קורת גג אחת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512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828" y="0"/>
            <a:ext cx="8570793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dirty="0" smtClean="0">
                <a:solidFill>
                  <a:srgbClr val="000000"/>
                </a:solidFill>
              </a:rPr>
              <a:t>כן או לא - עיסוק בכלי נשק? </a:t>
            </a:r>
          </a:p>
          <a:p>
            <a:pPr algn="r" rtl="1"/>
            <a:r>
              <a:rPr lang="he-IL" sz="2800" dirty="0" smtClean="0">
                <a:solidFill>
                  <a:srgbClr val="000000"/>
                </a:solidFill>
              </a:rPr>
              <a:t>תהליך למידה סבבי פיתוח אמצעי לחימה והגנה.</a:t>
            </a:r>
          </a:p>
          <a:p>
            <a:pPr algn="r" rtl="1"/>
            <a:endParaRPr lang="he-IL" sz="2800" dirty="0">
              <a:solidFill>
                <a:srgbClr val="000000"/>
              </a:solidFill>
            </a:endParaRPr>
          </a:p>
          <a:p>
            <a:pPr algn="r" rtl="1"/>
            <a:r>
              <a:rPr lang="he-IL" sz="2400" dirty="0" smtClean="0">
                <a:solidFill>
                  <a:srgbClr val="000000"/>
                </a:solidFill>
              </a:rPr>
              <a:t>נושא כלי הנשק עלה מהילדים...</a:t>
            </a:r>
          </a:p>
          <a:p>
            <a:pPr algn="r" rtl="1"/>
            <a:r>
              <a:rPr lang="he-IL" sz="2400" dirty="0" smtClean="0">
                <a:solidFill>
                  <a:srgbClr val="000000"/>
                </a:solidFill>
              </a:rPr>
              <a:t>קראתי חומר בנושא והבנתי שמשחקי לחימה מאפשרים התמודדות עם פחדים...</a:t>
            </a:r>
          </a:p>
          <a:p>
            <a:pPr algn="r" rtl="1"/>
            <a:r>
              <a:rPr lang="he-IL" sz="2400" dirty="0" smtClean="0">
                <a:solidFill>
                  <a:srgbClr val="000000"/>
                </a:solidFill>
              </a:rPr>
              <a:t>אנחנו לומדים תוך כדי התהליך על יחסים ע מדינות אחרות...</a:t>
            </a:r>
          </a:p>
          <a:p>
            <a:pPr algn="r" rtl="1"/>
            <a:r>
              <a:rPr lang="he-IL" sz="2400" dirty="0" smtClean="0">
                <a:solidFill>
                  <a:srgbClr val="000000"/>
                </a:solidFill>
              </a:rPr>
              <a:t>לומדים על עקרונות פעולה מתחום ההנדסה והמדע, על התפתחות כלי הנשק – היסטוריה, ובסוף יוצרים – אומנות...</a:t>
            </a:r>
          </a:p>
          <a:p>
            <a:pPr algn="r" rtl="1"/>
            <a:r>
              <a:rPr lang="he-IL" sz="2400" dirty="0" smtClean="0">
                <a:solidFill>
                  <a:srgbClr val="000000"/>
                </a:solidFill>
              </a:rPr>
              <a:t>אחת התלמידות הציגה במפגש כלי נשק להעצמה נשית ....!</a:t>
            </a:r>
          </a:p>
          <a:p>
            <a:pPr algn="r" rtl="1"/>
            <a:endParaRPr lang="he-IL" sz="2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137" y="5745707"/>
            <a:ext cx="8420668" cy="111229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411" y="3920824"/>
            <a:ext cx="5197382" cy="29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tzraf Theme">
  <a:themeElements>
    <a:clrScheme name="Custom 1">
      <a:dk1>
        <a:srgbClr val="58595B"/>
      </a:dk1>
      <a:lt1>
        <a:sysClr val="window" lastClr="FFFFFF"/>
      </a:lt1>
      <a:dk2>
        <a:srgbClr val="00B2BC"/>
      </a:dk2>
      <a:lt2>
        <a:srgbClr val="E7E6E6"/>
      </a:lt2>
      <a:accent1>
        <a:srgbClr val="00B2B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zraf">
      <a:majorFont>
        <a:latin typeface="Almoni DL AAA"/>
        <a:ea typeface=""/>
        <a:cs typeface="Almoni DL AAA"/>
      </a:majorFont>
      <a:minorFont>
        <a:latin typeface="Almoni DL AAA"/>
        <a:ea typeface=""/>
        <a:cs typeface="Almoni DL AA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th additional logos">
  <a:themeElements>
    <a:clrScheme name="Custom 1">
      <a:dk1>
        <a:srgbClr val="58595B"/>
      </a:dk1>
      <a:lt1>
        <a:sysClr val="window" lastClr="FFFFFF"/>
      </a:lt1>
      <a:dk2>
        <a:srgbClr val="00B2BC"/>
      </a:dk2>
      <a:lt2>
        <a:srgbClr val="E7E6E6"/>
      </a:lt2>
      <a:accent1>
        <a:srgbClr val="00B2B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zraf">
      <a:majorFont>
        <a:latin typeface="Almoni DL AAA"/>
        <a:ea typeface=""/>
        <a:cs typeface="Almoni DL AAA"/>
      </a:majorFont>
      <a:minorFont>
        <a:latin typeface="Almoni DL AAA"/>
        <a:ea typeface=""/>
        <a:cs typeface="Almoni DL AA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itzraf Dark Theme">
  <a:themeElements>
    <a:clrScheme name="Custom 1">
      <a:dk1>
        <a:srgbClr val="58595B"/>
      </a:dk1>
      <a:lt1>
        <a:sysClr val="window" lastClr="FFFFFF"/>
      </a:lt1>
      <a:dk2>
        <a:srgbClr val="00B2BC"/>
      </a:dk2>
      <a:lt2>
        <a:srgbClr val="E7E6E6"/>
      </a:lt2>
      <a:accent1>
        <a:srgbClr val="00B2B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zraf">
      <a:majorFont>
        <a:latin typeface="Almoni DL AAA"/>
        <a:ea typeface=""/>
        <a:cs typeface="Almoni DL AAA"/>
      </a:majorFont>
      <a:minorFont>
        <a:latin typeface="Almoni DL AAA"/>
        <a:ea typeface=""/>
        <a:cs typeface="Almoni DL AA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1352</TotalTime>
  <Words>407</Words>
  <Application>Microsoft Office PowerPoint</Application>
  <PresentationFormat>‫הצגה על המסך (4:3)</PresentationFormat>
  <Paragraphs>42</Paragraphs>
  <Slides>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7</vt:i4>
      </vt:variant>
    </vt:vector>
  </HeadingPairs>
  <TitlesOfParts>
    <vt:vector size="13" baseType="lpstr">
      <vt:lpstr>arial</vt:lpstr>
      <vt:lpstr>Almoni DL AAA</vt:lpstr>
      <vt:lpstr>arial</vt:lpstr>
      <vt:lpstr>Mitzraf Theme</vt:lpstr>
      <vt:lpstr>With additional logos</vt:lpstr>
      <vt:lpstr>Mitzraf Dark Theme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‏‏משתמש Windows</cp:lastModifiedBy>
  <cp:revision>25</cp:revision>
  <dcterms:created xsi:type="dcterms:W3CDTF">2016-09-26T07:51:25Z</dcterms:created>
  <dcterms:modified xsi:type="dcterms:W3CDTF">2018-07-17T06:46:45Z</dcterms:modified>
</cp:coreProperties>
</file>