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8" r:id="rId1"/>
    <p:sldMasterId id="2147483670" r:id="rId2"/>
  </p:sldMasterIdLst>
  <p:sldIdLst>
    <p:sldId id="256" r:id="rId3"/>
    <p:sldId id="259" r:id="rId4"/>
    <p:sldId id="261" r:id="rId5"/>
    <p:sldId id="262" r:id="rId6"/>
    <p:sldId id="260" r:id="rId7"/>
    <p:sldId id="264" r:id="rId8"/>
    <p:sldId id="257" r:id="rId9"/>
    <p:sldId id="258" r:id="rId10"/>
    <p:sldId id="263" r:id="rId11"/>
  </p:sldIdLst>
  <p:sldSz cx="9144000" cy="6858000" type="screen4x3"/>
  <p:notesSz cx="6858000" cy="9144000"/>
  <p:embeddedFontLst>
    <p:embeddedFont>
      <p:font typeface="David" panose="020E0502060401010101" pitchFamily="34" charset="-79"/>
      <p:regular r:id="rId12"/>
      <p:bold r:id="rId13"/>
    </p:embeddedFont>
    <p:embeddedFont>
      <p:font typeface="Almoni DL AAA" panose="020B0500000000020004" charset="-79"/>
      <p:regular r:id="rId14"/>
      <p:bold r:id="rId1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66"/>
    <a:srgbClr val="660066"/>
    <a:srgbClr val="996633"/>
    <a:srgbClr val="990099"/>
    <a:srgbClr val="800080"/>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16" autoAdjust="0"/>
    <p:restoredTop sz="94660"/>
  </p:normalViewPr>
  <p:slideViewPr>
    <p:cSldViewPr snapToGrid="0">
      <p:cViewPr varScale="1">
        <p:scale>
          <a:sx n="68" d="100"/>
          <a:sy n="68" d="100"/>
        </p:scale>
        <p:origin x="130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mailto:mercazkadar@gmail.com" TargetMode="External"/><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hyperlink" Target="http://www.mercazkadar.org.il/" TargetMode="Externa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www.mercazkadar.org.il/" TargetMode="External"/><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www.mercazkadar.org.il/" TargetMode="External"/><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hyperlink" Target="mailto:mercazkadar@gmail.com"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www.mercazkadar.org.il/" TargetMode="External"/><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hyperlink" Target="mailto:mercazkadar@gmail.com"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www.mercazkadar.org.il/" TargetMode="External"/><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hyperlink" Target="mailto:mercazkadar@gmail.com"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www.mercazkadar.org.il/" TargetMode="External"/><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hyperlink" Target="mailto:mercazkadar@gmail.com"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hyperlink" Target="http://www.mercazkadar.org.il/" TargetMode="External"/><Relationship Id="rId5" Type="http://schemas.openxmlformats.org/officeDocument/2006/relationships/image" Target="../media/image8.jpe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hyperlink" Target="http://www.mercazkadar.org.il/" TargetMode="External"/><Relationship Id="rId5" Type="http://schemas.openxmlformats.org/officeDocument/2006/relationships/image" Target="../media/image12.jpe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hyperlink" Target="mailto:mercazkadar@gmail.com" TargetMode="External"/><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hyperlink" Target="http://www.mercazkadar.org.il/" TargetMode="External"/><Relationship Id="rId5" Type="http://schemas.openxmlformats.org/officeDocument/2006/relationships/image" Target="../media/image12.jpe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hyperlink" Target="mailto:mercazkadar@gmail.com" TargetMode="External"/><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hyperlink" Target="http://www.mercazkadar.org.il/" TargetMode="External"/><Relationship Id="rId5" Type="http://schemas.openxmlformats.org/officeDocument/2006/relationships/image" Target="../media/image12.jpe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hyperlink" Target="mailto:mercazkadar@gmail.com" TargetMode="External"/><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hyperlink" Target="http://www.mercazkadar.org.il/" TargetMode="External"/><Relationship Id="rId5" Type="http://schemas.openxmlformats.org/officeDocument/2006/relationships/image" Target="../media/image12.jpe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hyperlink" Target="mailto:mercazkadar@gmail.com" TargetMode="External"/><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hyperlink" Target="http://www.mercazkadar.org.il/" TargetMode="External"/><Relationship Id="rId5" Type="http://schemas.openxmlformats.org/officeDocument/2006/relationships/image" Target="../media/image12.jpe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www.mercazkadar.org.il/" TargetMode="External"/><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hyperlink" Target="mailto:mercazkadar@gmail.com"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www.mercazkadar.org.il/" TargetMode="External"/><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7" cy="6857999"/>
          </a:xfrm>
          <a:prstGeom prst="rect">
            <a:avLst/>
          </a:prstGeom>
        </p:spPr>
      </p:pic>
      <p:sp>
        <p:nvSpPr>
          <p:cNvPr id="2" name="Title 1"/>
          <p:cNvSpPr>
            <a:spLocks noGrp="1"/>
          </p:cNvSpPr>
          <p:nvPr>
            <p:ph type="ctrTitle"/>
          </p:nvPr>
        </p:nvSpPr>
        <p:spPr>
          <a:xfrm>
            <a:off x="290945" y="2084390"/>
            <a:ext cx="8487295" cy="2387600"/>
          </a:xfrm>
        </p:spPr>
        <p:txBody>
          <a:bodyPr anchor="b"/>
          <a:lstStyle>
            <a:lvl1pPr algn="ctr" rtl="1">
              <a:defRPr sz="6000" b="1">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290945" y="4564065"/>
            <a:ext cx="8487295" cy="623077"/>
          </a:xfrm>
        </p:spPr>
        <p:txBody>
          <a:bodyPr/>
          <a:lstStyle>
            <a:lvl1pPr marL="0" indent="0" algn="ctr">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8" name="Group 7"/>
          <p:cNvGrpSpPr/>
          <p:nvPr userDrawn="1"/>
        </p:nvGrpSpPr>
        <p:grpSpPr>
          <a:xfrm>
            <a:off x="3226294" y="5403467"/>
            <a:ext cx="2700680" cy="740715"/>
            <a:chOff x="2228767" y="4434028"/>
            <a:chExt cx="5901080" cy="1618488"/>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28767" y="4535425"/>
              <a:ext cx="1072896" cy="1213104"/>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13608" y="4503689"/>
              <a:ext cx="1904477" cy="1348472"/>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86647" y="4434028"/>
              <a:ext cx="2743200" cy="1618488"/>
            </a:xfrm>
            <a:prstGeom prst="rect">
              <a:avLst/>
            </a:prstGeom>
          </p:spPr>
        </p:pic>
      </p:grpSp>
      <p:sp>
        <p:nvSpPr>
          <p:cNvPr id="9" name="Rectangle 8">
            <a:hlinkClick r:id="rId6"/>
          </p:cNvPr>
          <p:cNvSpPr/>
          <p:nvPr userDrawn="1"/>
        </p:nvSpPr>
        <p:spPr>
          <a:xfrm>
            <a:off x="290945" y="6475615"/>
            <a:ext cx="1596044"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7"/>
          </p:cNvPr>
          <p:cNvSpPr/>
          <p:nvPr userDrawn="1"/>
        </p:nvSpPr>
        <p:spPr>
          <a:xfrm>
            <a:off x="2080951" y="6475615"/>
            <a:ext cx="1751215"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268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7" cy="6857999"/>
          </a:xfrm>
          <a:prstGeom prst="rect">
            <a:avLst/>
          </a:prstGeom>
        </p:spPr>
      </p:pic>
      <p:sp>
        <p:nvSpPr>
          <p:cNvPr id="2" name="Title 1"/>
          <p:cNvSpPr>
            <a:spLocks noGrp="1"/>
          </p:cNvSpPr>
          <p:nvPr>
            <p:ph type="title"/>
          </p:nvPr>
        </p:nvSpPr>
        <p:spPr>
          <a:xfrm>
            <a:off x="332509" y="444415"/>
            <a:ext cx="8429106" cy="2852737"/>
          </a:xfrm>
        </p:spPr>
        <p:txBody>
          <a:bodyPr anchor="b"/>
          <a:lstStyle>
            <a:lvl1pPr algn="ctr">
              <a:defRPr sz="60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332509" y="4589464"/>
            <a:ext cx="8495607"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Rectangle 4">
            <a:hlinkClick r:id="rId3"/>
          </p:cNvPr>
          <p:cNvSpPr/>
          <p:nvPr userDrawn="1"/>
        </p:nvSpPr>
        <p:spPr>
          <a:xfrm>
            <a:off x="274319" y="6096435"/>
            <a:ext cx="1953491"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3390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8313"/>
            <a:ext cx="9141767" cy="6857999"/>
          </a:xfrm>
          <a:prstGeom prst="rect">
            <a:avLst/>
          </a:prstGeom>
        </p:spPr>
      </p:pic>
      <p:sp>
        <p:nvSpPr>
          <p:cNvPr id="2" name="Title 1"/>
          <p:cNvSpPr>
            <a:spLocks noGrp="1"/>
          </p:cNvSpPr>
          <p:nvPr>
            <p:ph type="title"/>
          </p:nvPr>
        </p:nvSpPr>
        <p:spPr>
          <a:xfrm>
            <a:off x="919595" y="1346662"/>
            <a:ext cx="7886700" cy="931025"/>
          </a:xfrm>
        </p:spPr>
        <p:txBody>
          <a:bodyPr>
            <a:normAutofit/>
          </a:bodyPr>
          <a:lstStyle>
            <a:lvl1pPr algn="r" rtl="1">
              <a:defRPr sz="3600" b="1">
                <a:solidFill>
                  <a:schemeClr val="bg1"/>
                </a:solidFill>
              </a:defRPr>
            </a:lvl1pPr>
          </a:lstStyle>
          <a:p>
            <a:r>
              <a:rPr lang="en-US" dirty="0"/>
              <a:t>Click to edit Master title style</a:t>
            </a:r>
          </a:p>
        </p:txBody>
      </p:sp>
      <p:sp>
        <p:nvSpPr>
          <p:cNvPr id="3" name="Content Placeholder 3"/>
          <p:cNvSpPr>
            <a:spLocks noGrp="1"/>
          </p:cNvSpPr>
          <p:nvPr>
            <p:ph sz="half" idx="2"/>
          </p:nvPr>
        </p:nvSpPr>
        <p:spPr>
          <a:xfrm>
            <a:off x="4920095" y="2277687"/>
            <a:ext cx="3886200" cy="3899276"/>
          </a:xfrm>
        </p:spPr>
        <p:txBody>
          <a:bodyPr/>
          <a:lstStyle>
            <a:lvl1pPr algn="r" rtl="1">
              <a:defRPr>
                <a:solidFill>
                  <a:schemeClr val="bg1"/>
                </a:solidFill>
              </a:defRPr>
            </a:lvl1pPr>
            <a:lvl2pPr algn="r" rtl="1">
              <a:defRPr>
                <a:solidFill>
                  <a:schemeClr val="bg1"/>
                </a:solidFill>
              </a:defRPr>
            </a:lvl2pPr>
            <a:lvl3pPr algn="r" rtl="1">
              <a:defRPr>
                <a:solidFill>
                  <a:schemeClr val="bg1"/>
                </a:solidFill>
              </a:defRPr>
            </a:lvl3pPr>
            <a:lvl4pPr algn="r" rtl="1">
              <a:defRPr>
                <a:solidFill>
                  <a:schemeClr val="bg1"/>
                </a:solidFill>
              </a:defRPr>
            </a:lvl4pPr>
            <a:lvl5pPr algn="r" rtl="1">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hlinkClick r:id="rId3"/>
          </p:cNvPr>
          <p:cNvSpPr/>
          <p:nvPr userDrawn="1"/>
        </p:nvSpPr>
        <p:spPr>
          <a:xfrm>
            <a:off x="290945" y="6475615"/>
            <a:ext cx="1596044"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4"/>
          </p:cNvPr>
          <p:cNvSpPr/>
          <p:nvPr userDrawn="1"/>
        </p:nvSpPr>
        <p:spPr>
          <a:xfrm>
            <a:off x="2080951" y="6475615"/>
            <a:ext cx="1751215"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5662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7" cy="6857999"/>
          </a:xfrm>
          <a:prstGeom prst="rect">
            <a:avLst/>
          </a:prstGeom>
        </p:spPr>
      </p:pic>
      <p:sp>
        <p:nvSpPr>
          <p:cNvPr id="2" name="Title 1"/>
          <p:cNvSpPr>
            <a:spLocks noGrp="1"/>
          </p:cNvSpPr>
          <p:nvPr>
            <p:ph type="title"/>
          </p:nvPr>
        </p:nvSpPr>
        <p:spPr/>
        <p:txBody>
          <a:bodyPr/>
          <a:lstStyle>
            <a:lvl1pPr algn="r" rtl="1">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lgn="r" rtl="1">
              <a:defRPr>
                <a:solidFill>
                  <a:schemeClr val="bg1"/>
                </a:solidFill>
              </a:defRPr>
            </a:lvl1pPr>
            <a:lvl2pPr algn="r" rtl="1">
              <a:defRPr>
                <a:solidFill>
                  <a:schemeClr val="bg1"/>
                </a:solidFill>
              </a:defRPr>
            </a:lvl2pPr>
            <a:lvl3pPr algn="r" rtl="1">
              <a:defRPr>
                <a:solidFill>
                  <a:schemeClr val="bg1"/>
                </a:solidFill>
              </a:defRPr>
            </a:lvl3pPr>
            <a:lvl4pPr algn="r" rtl="1">
              <a:defRPr>
                <a:solidFill>
                  <a:schemeClr val="bg1"/>
                </a:solidFill>
              </a:defRPr>
            </a:lvl4pPr>
            <a:lvl5pPr algn="r" rtl="1">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lgn="r" rtl="1">
              <a:defRPr>
                <a:solidFill>
                  <a:schemeClr val="bg1"/>
                </a:solidFill>
              </a:defRPr>
            </a:lvl1pPr>
            <a:lvl2pPr algn="r" rtl="1">
              <a:defRPr>
                <a:solidFill>
                  <a:schemeClr val="bg1"/>
                </a:solidFill>
              </a:defRPr>
            </a:lvl2pPr>
            <a:lvl3pPr algn="r" rtl="1">
              <a:defRPr>
                <a:solidFill>
                  <a:schemeClr val="bg1"/>
                </a:solidFill>
              </a:defRPr>
            </a:lvl3pPr>
            <a:lvl4pPr algn="r" rtl="1">
              <a:defRPr>
                <a:solidFill>
                  <a:schemeClr val="bg1"/>
                </a:solidFill>
              </a:defRPr>
            </a:lvl4pPr>
            <a:lvl5pPr algn="r" rtl="1">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hlinkClick r:id="rId3"/>
          </p:cNvPr>
          <p:cNvSpPr/>
          <p:nvPr userDrawn="1"/>
        </p:nvSpPr>
        <p:spPr>
          <a:xfrm>
            <a:off x="290945" y="6475615"/>
            <a:ext cx="1596044"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4"/>
          </p:cNvPr>
          <p:cNvSpPr/>
          <p:nvPr userDrawn="1"/>
        </p:nvSpPr>
        <p:spPr>
          <a:xfrm>
            <a:off x="2080951" y="6475615"/>
            <a:ext cx="1751215"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111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7" cy="6857999"/>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Rectangle 5">
            <a:hlinkClick r:id="rId3"/>
          </p:cNvPr>
          <p:cNvSpPr/>
          <p:nvPr userDrawn="1"/>
        </p:nvSpPr>
        <p:spPr>
          <a:xfrm>
            <a:off x="290945" y="6475615"/>
            <a:ext cx="1596044"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4"/>
          </p:cNvPr>
          <p:cNvSpPr/>
          <p:nvPr userDrawn="1"/>
        </p:nvSpPr>
        <p:spPr>
          <a:xfrm>
            <a:off x="2080951" y="6475615"/>
            <a:ext cx="1751215"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751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7" cy="6857999"/>
          </a:xfrm>
          <a:prstGeom prst="rect">
            <a:avLst/>
          </a:prstGeom>
        </p:spPr>
      </p:pic>
      <p:sp>
        <p:nvSpPr>
          <p:cNvPr id="3" name="Rectangle 2">
            <a:hlinkClick r:id="rId3"/>
          </p:cNvPr>
          <p:cNvSpPr/>
          <p:nvPr userDrawn="1"/>
        </p:nvSpPr>
        <p:spPr>
          <a:xfrm>
            <a:off x="290945" y="6475615"/>
            <a:ext cx="1596044"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4"/>
          </p:cNvPr>
          <p:cNvSpPr/>
          <p:nvPr userDrawn="1"/>
        </p:nvSpPr>
        <p:spPr>
          <a:xfrm>
            <a:off x="2080951" y="6475615"/>
            <a:ext cx="1751215"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231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656706"/>
            <a:ext cx="9141767" cy="6857999"/>
          </a:xfrm>
          <a:prstGeom prst="rect">
            <a:avLst/>
          </a:prstGeom>
        </p:spPr>
      </p:pic>
      <p:sp>
        <p:nvSpPr>
          <p:cNvPr id="2" name="Title 1"/>
          <p:cNvSpPr>
            <a:spLocks noGrp="1"/>
          </p:cNvSpPr>
          <p:nvPr>
            <p:ph type="title"/>
          </p:nvPr>
        </p:nvSpPr>
        <p:spPr>
          <a:xfrm>
            <a:off x="337705" y="4064289"/>
            <a:ext cx="7886700" cy="1325563"/>
          </a:xfrm>
        </p:spPr>
        <p:txBody>
          <a:bodyPr/>
          <a:lstStyle/>
          <a:p>
            <a:r>
              <a:rPr lang="en-US" dirty="0"/>
              <a:t>Click to edit Master title style</a:t>
            </a:r>
          </a:p>
        </p:txBody>
      </p:sp>
      <p:grpSp>
        <p:nvGrpSpPr>
          <p:cNvPr id="4" name="Group 3"/>
          <p:cNvGrpSpPr/>
          <p:nvPr userDrawn="1"/>
        </p:nvGrpSpPr>
        <p:grpSpPr>
          <a:xfrm>
            <a:off x="6700057" y="6121374"/>
            <a:ext cx="2194559" cy="601901"/>
            <a:chOff x="2228767" y="4434028"/>
            <a:chExt cx="5901080" cy="1618488"/>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28767" y="4535425"/>
              <a:ext cx="1072896" cy="1213104"/>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13608" y="4503689"/>
              <a:ext cx="1904477" cy="1348472"/>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86647" y="4434028"/>
              <a:ext cx="2743200" cy="1618488"/>
            </a:xfrm>
            <a:prstGeom prst="rect">
              <a:avLst/>
            </a:prstGeom>
          </p:spPr>
        </p:pic>
      </p:grpSp>
      <p:sp>
        <p:nvSpPr>
          <p:cNvPr id="9" name="Rectangle 8">
            <a:hlinkClick r:id="rId6"/>
          </p:cNvPr>
          <p:cNvSpPr/>
          <p:nvPr userDrawn="1"/>
        </p:nvSpPr>
        <p:spPr>
          <a:xfrm>
            <a:off x="274319" y="5428063"/>
            <a:ext cx="1953491"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3511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7" cy="6857999"/>
          </a:xfrm>
          <a:prstGeom prst="rect">
            <a:avLst/>
          </a:prstGeom>
        </p:spPr>
      </p:pic>
      <p:sp>
        <p:nvSpPr>
          <p:cNvPr id="2" name="Title 1"/>
          <p:cNvSpPr>
            <a:spLocks noGrp="1"/>
          </p:cNvSpPr>
          <p:nvPr>
            <p:ph type="title"/>
          </p:nvPr>
        </p:nvSpPr>
        <p:spPr>
          <a:xfrm>
            <a:off x="332509" y="444415"/>
            <a:ext cx="8429106" cy="2852737"/>
          </a:xfrm>
        </p:spPr>
        <p:txBody>
          <a:bodyPr anchor="b"/>
          <a:lstStyle>
            <a:lvl1pPr algn="ctr">
              <a:defRPr sz="6000" b="1">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332509" y="3577388"/>
            <a:ext cx="8495607"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5" name="Group 4"/>
          <p:cNvGrpSpPr/>
          <p:nvPr userDrawn="1"/>
        </p:nvGrpSpPr>
        <p:grpSpPr>
          <a:xfrm>
            <a:off x="250338" y="5436231"/>
            <a:ext cx="2035662" cy="558321"/>
            <a:chOff x="2228767" y="4434028"/>
            <a:chExt cx="5901080" cy="1618488"/>
          </a:xfrm>
        </p:grpSpPr>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28767" y="4535425"/>
              <a:ext cx="1072896" cy="1213104"/>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13608" y="4503689"/>
              <a:ext cx="1904477" cy="1348472"/>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86647" y="4434028"/>
              <a:ext cx="2743200" cy="1618488"/>
            </a:xfrm>
            <a:prstGeom prst="rect">
              <a:avLst/>
            </a:prstGeom>
          </p:spPr>
        </p:pic>
      </p:grpSp>
      <p:sp>
        <p:nvSpPr>
          <p:cNvPr id="10" name="Rectangle 9">
            <a:hlinkClick r:id="rId6"/>
          </p:cNvPr>
          <p:cNvSpPr/>
          <p:nvPr userDrawn="1"/>
        </p:nvSpPr>
        <p:spPr>
          <a:xfrm>
            <a:off x="274319" y="6096435"/>
            <a:ext cx="1953491"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719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7" cy="6857999"/>
          </a:xfrm>
          <a:prstGeom prst="rect">
            <a:avLst/>
          </a:prstGeom>
        </p:spPr>
      </p:pic>
      <p:sp>
        <p:nvSpPr>
          <p:cNvPr id="2" name="Title 1"/>
          <p:cNvSpPr>
            <a:spLocks noGrp="1"/>
          </p:cNvSpPr>
          <p:nvPr>
            <p:ph type="title"/>
          </p:nvPr>
        </p:nvSpPr>
        <p:spPr>
          <a:xfrm>
            <a:off x="919595" y="1346662"/>
            <a:ext cx="7886700" cy="931025"/>
          </a:xfrm>
        </p:spPr>
        <p:txBody>
          <a:bodyPr>
            <a:normAutofit/>
          </a:bodyPr>
          <a:lstStyle>
            <a:lvl1pPr algn="r" rtl="1">
              <a:defRPr sz="3600" b="1"/>
            </a:lvl1pPr>
          </a:lstStyle>
          <a:p>
            <a:r>
              <a:rPr lang="en-US" dirty="0"/>
              <a:t>Click to edit Master title style</a:t>
            </a:r>
          </a:p>
        </p:txBody>
      </p:sp>
      <p:sp>
        <p:nvSpPr>
          <p:cNvPr id="3" name="Content Placeholder 3"/>
          <p:cNvSpPr>
            <a:spLocks noGrp="1"/>
          </p:cNvSpPr>
          <p:nvPr>
            <p:ph sz="half" idx="2"/>
          </p:nvPr>
        </p:nvSpPr>
        <p:spPr>
          <a:xfrm>
            <a:off x="4920095" y="2277687"/>
            <a:ext cx="3886200" cy="3899276"/>
          </a:xfr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3" name="Group 12"/>
          <p:cNvGrpSpPr/>
          <p:nvPr userDrawn="1"/>
        </p:nvGrpSpPr>
        <p:grpSpPr>
          <a:xfrm>
            <a:off x="250338" y="5436231"/>
            <a:ext cx="2035662" cy="558321"/>
            <a:chOff x="2228767" y="4434028"/>
            <a:chExt cx="5901080" cy="1618488"/>
          </a:xfrm>
        </p:grpSpPr>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28767" y="4535425"/>
              <a:ext cx="1072896" cy="1213104"/>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13608" y="4503689"/>
              <a:ext cx="1904477" cy="1348472"/>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86647" y="4434028"/>
              <a:ext cx="2743200" cy="1618488"/>
            </a:xfrm>
            <a:prstGeom prst="rect">
              <a:avLst/>
            </a:prstGeom>
          </p:spPr>
        </p:pic>
      </p:grpSp>
      <p:sp>
        <p:nvSpPr>
          <p:cNvPr id="9" name="Rectangle 8">
            <a:hlinkClick r:id="rId6"/>
          </p:cNvPr>
          <p:cNvSpPr/>
          <p:nvPr userDrawn="1"/>
        </p:nvSpPr>
        <p:spPr>
          <a:xfrm>
            <a:off x="290945" y="6475615"/>
            <a:ext cx="1596044"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7"/>
          </p:cNvPr>
          <p:cNvSpPr/>
          <p:nvPr userDrawn="1"/>
        </p:nvSpPr>
        <p:spPr>
          <a:xfrm>
            <a:off x="2080951" y="6475615"/>
            <a:ext cx="1751215"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7080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7" cy="6857999"/>
          </a:xfrm>
          <a:prstGeom prst="rect">
            <a:avLst/>
          </a:prstGeom>
        </p:spPr>
      </p:pic>
      <p:sp>
        <p:nvSpPr>
          <p:cNvPr id="2" name="Title 1"/>
          <p:cNvSpPr>
            <a:spLocks noGrp="1"/>
          </p:cNvSpPr>
          <p:nvPr>
            <p:ph type="title"/>
          </p:nvPr>
        </p:nvSpPr>
        <p:spPr/>
        <p:txBody>
          <a:bodyPr/>
          <a:lstStyle>
            <a:lvl1pPr algn="r" rtl="1">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3554169" y="5618642"/>
            <a:ext cx="2035662" cy="558321"/>
            <a:chOff x="2228767" y="4434028"/>
            <a:chExt cx="5901080" cy="1618488"/>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28767" y="4535425"/>
              <a:ext cx="1072896" cy="1213104"/>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13608" y="4503689"/>
              <a:ext cx="1904477" cy="134847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86647" y="4434028"/>
              <a:ext cx="2743200" cy="1618488"/>
            </a:xfrm>
            <a:prstGeom prst="rect">
              <a:avLst/>
            </a:prstGeom>
          </p:spPr>
        </p:pic>
      </p:grpSp>
      <p:sp>
        <p:nvSpPr>
          <p:cNvPr id="11" name="Rectangle 10">
            <a:hlinkClick r:id="rId6"/>
          </p:cNvPr>
          <p:cNvSpPr/>
          <p:nvPr userDrawn="1"/>
        </p:nvSpPr>
        <p:spPr>
          <a:xfrm>
            <a:off x="290945" y="6475615"/>
            <a:ext cx="1596044"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7"/>
          </p:cNvPr>
          <p:cNvSpPr/>
          <p:nvPr userDrawn="1"/>
        </p:nvSpPr>
        <p:spPr>
          <a:xfrm>
            <a:off x="2080951" y="6475615"/>
            <a:ext cx="1751215"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330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7" cy="6857999"/>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6" name="Group 5"/>
          <p:cNvGrpSpPr/>
          <p:nvPr userDrawn="1"/>
        </p:nvGrpSpPr>
        <p:grpSpPr>
          <a:xfrm>
            <a:off x="250338" y="5436231"/>
            <a:ext cx="2035662" cy="558321"/>
            <a:chOff x="2228767" y="4434028"/>
            <a:chExt cx="5901080" cy="1618488"/>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28767" y="4535425"/>
              <a:ext cx="1072896" cy="121310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13608" y="4503689"/>
              <a:ext cx="1904477" cy="134847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86647" y="4434028"/>
              <a:ext cx="2743200" cy="1618488"/>
            </a:xfrm>
            <a:prstGeom prst="rect">
              <a:avLst/>
            </a:prstGeom>
          </p:spPr>
        </p:pic>
      </p:grpSp>
      <p:sp>
        <p:nvSpPr>
          <p:cNvPr id="11" name="Rectangle 10">
            <a:hlinkClick r:id="rId6"/>
          </p:cNvPr>
          <p:cNvSpPr/>
          <p:nvPr userDrawn="1"/>
        </p:nvSpPr>
        <p:spPr>
          <a:xfrm>
            <a:off x="290945" y="6475615"/>
            <a:ext cx="1596044"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7"/>
          </p:cNvPr>
          <p:cNvSpPr/>
          <p:nvPr userDrawn="1"/>
        </p:nvSpPr>
        <p:spPr>
          <a:xfrm>
            <a:off x="2080951" y="6475615"/>
            <a:ext cx="1751215"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4712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6DA6DE97-8436-4ABB-9FF1-2012A33A282F}" type="datetimeFigureOut">
              <a:rPr lang="en-US" smtClean="0"/>
              <a:t>7/17/2018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D5FB3028-08B4-4632-8DDC-04C59C98C05E}"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7" cy="6857999"/>
          </a:xfrm>
          <a:prstGeom prst="rect">
            <a:avLst/>
          </a:prstGeom>
        </p:spPr>
      </p:pic>
      <p:grpSp>
        <p:nvGrpSpPr>
          <p:cNvPr id="6" name="Group 5"/>
          <p:cNvGrpSpPr/>
          <p:nvPr userDrawn="1"/>
        </p:nvGrpSpPr>
        <p:grpSpPr>
          <a:xfrm>
            <a:off x="254016" y="5511046"/>
            <a:ext cx="2035662" cy="558321"/>
            <a:chOff x="2228767" y="4434028"/>
            <a:chExt cx="5901080" cy="1618488"/>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28767" y="4535425"/>
              <a:ext cx="1072896" cy="1213104"/>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13608" y="4503689"/>
              <a:ext cx="1904477" cy="1348472"/>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86647" y="4434028"/>
              <a:ext cx="2743200" cy="1618488"/>
            </a:xfrm>
            <a:prstGeom prst="rect">
              <a:avLst/>
            </a:prstGeom>
          </p:spPr>
        </p:pic>
      </p:grpSp>
      <p:sp>
        <p:nvSpPr>
          <p:cNvPr id="10" name="Rectangle 9">
            <a:hlinkClick r:id="rId6"/>
          </p:cNvPr>
          <p:cNvSpPr/>
          <p:nvPr userDrawn="1"/>
        </p:nvSpPr>
        <p:spPr>
          <a:xfrm>
            <a:off x="290945" y="6475615"/>
            <a:ext cx="1596044"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7"/>
          </p:cNvPr>
          <p:cNvSpPr/>
          <p:nvPr userDrawn="1"/>
        </p:nvSpPr>
        <p:spPr>
          <a:xfrm>
            <a:off x="2080951" y="6475615"/>
            <a:ext cx="1751215"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168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7" cy="6857999"/>
          </a:xfrm>
          <a:prstGeom prst="rect">
            <a:avLst/>
          </a:prstGeom>
        </p:spPr>
      </p:pic>
      <p:sp>
        <p:nvSpPr>
          <p:cNvPr id="2" name="Title 1"/>
          <p:cNvSpPr>
            <a:spLocks noGrp="1"/>
          </p:cNvSpPr>
          <p:nvPr>
            <p:ph type="ctrTitle"/>
          </p:nvPr>
        </p:nvSpPr>
        <p:spPr>
          <a:xfrm>
            <a:off x="290945" y="2084390"/>
            <a:ext cx="8487295" cy="2387600"/>
          </a:xfrm>
        </p:spPr>
        <p:txBody>
          <a:bodyPr anchor="b"/>
          <a:lstStyle>
            <a:lvl1pPr algn="ctr" rtl="1">
              <a:defRPr sz="6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90945" y="4564065"/>
            <a:ext cx="8487295" cy="1655762"/>
          </a:xfrm>
        </p:spPr>
        <p:txBody>
          <a:bodyPr/>
          <a:lstStyle>
            <a:lvl1pPr marL="0" indent="0" algn="ctr">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hlinkClick r:id="rId3"/>
          </p:cNvPr>
          <p:cNvSpPr/>
          <p:nvPr userDrawn="1"/>
        </p:nvSpPr>
        <p:spPr>
          <a:xfrm>
            <a:off x="290945" y="6475615"/>
            <a:ext cx="1596044"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4"/>
          </p:cNvPr>
          <p:cNvSpPr/>
          <p:nvPr userDrawn="1"/>
        </p:nvSpPr>
        <p:spPr>
          <a:xfrm>
            <a:off x="2080951" y="6475615"/>
            <a:ext cx="1751215"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3329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7" cy="6857999"/>
          </a:xfrm>
          <a:prstGeom prst="rect">
            <a:avLst/>
          </a:prstGeom>
        </p:spPr>
      </p:pic>
      <p:sp>
        <p:nvSpPr>
          <p:cNvPr id="2" name="Title 1"/>
          <p:cNvSpPr>
            <a:spLocks noGrp="1"/>
          </p:cNvSpPr>
          <p:nvPr>
            <p:ph type="title"/>
          </p:nvPr>
        </p:nvSpPr>
        <p:spPr>
          <a:xfrm>
            <a:off x="337705" y="4729307"/>
            <a:ext cx="7886700" cy="1325563"/>
          </a:xfrm>
        </p:spPr>
        <p:txBody>
          <a:bodyPr/>
          <a:lstStyle>
            <a:lvl1pPr>
              <a:defRPr>
                <a:solidFill>
                  <a:schemeClr val="bg1"/>
                </a:solidFill>
              </a:defRPr>
            </a:lvl1pPr>
          </a:lstStyle>
          <a:p>
            <a:r>
              <a:rPr lang="en-US"/>
              <a:t>Click to edit Master title style</a:t>
            </a:r>
            <a:endParaRPr lang="en-US" dirty="0"/>
          </a:p>
        </p:txBody>
      </p:sp>
      <p:sp>
        <p:nvSpPr>
          <p:cNvPr id="6" name="Rectangle 5">
            <a:hlinkClick r:id="rId3"/>
          </p:cNvPr>
          <p:cNvSpPr/>
          <p:nvPr userDrawn="1"/>
        </p:nvSpPr>
        <p:spPr>
          <a:xfrm>
            <a:off x="274319" y="6096435"/>
            <a:ext cx="1953491"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9004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950593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74575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21976" y="188259"/>
            <a:ext cx="7611037" cy="461665"/>
          </a:xfrm>
          <a:prstGeom prst="rect">
            <a:avLst/>
          </a:prstGeom>
          <a:noFill/>
        </p:spPr>
        <p:txBody>
          <a:bodyPr wrap="square" rtlCol="1">
            <a:spAutoFit/>
          </a:bodyPr>
          <a:lstStyle/>
          <a:p>
            <a:pPr algn="r"/>
            <a:r>
              <a:rPr lang="he-IL" sz="2400" b="1" dirty="0" smtClean="0">
                <a:solidFill>
                  <a:schemeClr val="accent6">
                    <a:lumMod val="50000"/>
                  </a:schemeClr>
                </a:solidFill>
              </a:rPr>
              <a:t>ביקור לומד בחטיבת בחט"ב "מנור-כברי", בקיבוץ אילון, 3.12.2017</a:t>
            </a:r>
            <a:endParaRPr lang="he-IL" sz="2400" b="1" dirty="0">
              <a:solidFill>
                <a:schemeClr val="accent6">
                  <a:lumMod val="50000"/>
                </a:schemeClr>
              </a:solidFill>
            </a:endParaRPr>
          </a:p>
        </p:txBody>
      </p:sp>
      <p:sp>
        <p:nvSpPr>
          <p:cNvPr id="7" name="TextBox 6"/>
          <p:cNvSpPr txBox="1"/>
          <p:nvPr/>
        </p:nvSpPr>
        <p:spPr>
          <a:xfrm>
            <a:off x="658906" y="905442"/>
            <a:ext cx="8148918" cy="584775"/>
          </a:xfrm>
          <a:prstGeom prst="rect">
            <a:avLst/>
          </a:prstGeom>
          <a:noFill/>
        </p:spPr>
        <p:txBody>
          <a:bodyPr wrap="square" rtlCol="1">
            <a:spAutoFit/>
          </a:bodyPr>
          <a:lstStyle/>
          <a:p>
            <a:pPr algn="r"/>
            <a:r>
              <a:rPr lang="he-IL" sz="3200" b="1" dirty="0" smtClean="0">
                <a:solidFill>
                  <a:srgbClr val="993366"/>
                </a:solidFill>
              </a:rPr>
              <a:t>לפני </a:t>
            </a:r>
            <a:r>
              <a:rPr lang="he-IL" sz="3200" b="1" dirty="0" smtClean="0">
                <a:solidFill>
                  <a:srgbClr val="993366"/>
                </a:solidFill>
                <a:latin typeface="David" panose="020E0502060401010101" pitchFamily="34" charset="-79"/>
                <a:cs typeface="David" panose="020E0502060401010101" pitchFamily="34" charset="-79"/>
              </a:rPr>
              <a:t>22</a:t>
            </a:r>
            <a:r>
              <a:rPr lang="he-IL" sz="3200" b="1" dirty="0" smtClean="0">
                <a:solidFill>
                  <a:srgbClr val="993366"/>
                </a:solidFill>
              </a:rPr>
              <a:t> שנה החליטה קבוצת מורים לעשות שינוי...</a:t>
            </a:r>
            <a:endParaRPr lang="he-IL" sz="3200" b="1" dirty="0">
              <a:solidFill>
                <a:srgbClr val="993366"/>
              </a:solidFill>
            </a:endParaRPr>
          </a:p>
        </p:txBody>
      </p:sp>
      <p:pic>
        <p:nvPicPr>
          <p:cNvPr id="11" name="תמונה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853897"/>
            <a:ext cx="4625788" cy="3469341"/>
          </a:xfrm>
          <a:prstGeom prst="rect">
            <a:avLst/>
          </a:prstGeom>
        </p:spPr>
      </p:pic>
      <p:sp>
        <p:nvSpPr>
          <p:cNvPr id="12" name="TextBox 11"/>
          <p:cNvSpPr txBox="1"/>
          <p:nvPr/>
        </p:nvSpPr>
        <p:spPr>
          <a:xfrm>
            <a:off x="4854388" y="1746321"/>
            <a:ext cx="4074459" cy="3693319"/>
          </a:xfrm>
          <a:prstGeom prst="rect">
            <a:avLst/>
          </a:prstGeom>
          <a:noFill/>
        </p:spPr>
        <p:txBody>
          <a:bodyPr wrap="square" rtlCol="1">
            <a:spAutoFit/>
          </a:bodyPr>
          <a:lstStyle/>
          <a:p>
            <a:pPr algn="r" rtl="1"/>
            <a:r>
              <a:rPr lang="he-IL" dirty="0" smtClean="0"/>
              <a:t>          </a:t>
            </a:r>
            <a:r>
              <a:rPr lang="he-IL" u="sng" dirty="0" smtClean="0"/>
              <a:t>ביקור לומד - מבנה ותכנים</a:t>
            </a:r>
          </a:p>
          <a:p>
            <a:pPr algn="r" rtl="1"/>
            <a:r>
              <a:rPr lang="he-IL" dirty="0" smtClean="0"/>
              <a:t>14:30: </a:t>
            </a:r>
          </a:p>
          <a:p>
            <a:pPr marL="285750" indent="-285750" algn="r" rtl="1">
              <a:buFont typeface="Courier New" panose="02070309020205020404" pitchFamily="49" charset="0"/>
              <a:buChar char="o"/>
            </a:pPr>
            <a:r>
              <a:rPr lang="he-IL" dirty="0" smtClean="0"/>
              <a:t>סיור בבית הספר וצפייה בשיעורים</a:t>
            </a:r>
          </a:p>
          <a:p>
            <a:pPr algn="r" rtl="1"/>
            <a:r>
              <a:rPr lang="he-IL" dirty="0" smtClean="0"/>
              <a:t>14:45: </a:t>
            </a:r>
          </a:p>
          <a:p>
            <a:pPr marL="285750" indent="-285750" algn="r" rtl="1">
              <a:buFont typeface="Courier New" panose="02070309020205020404" pitchFamily="49" charset="0"/>
              <a:buChar char="o"/>
            </a:pPr>
            <a:r>
              <a:rPr lang="he-IL" dirty="0" smtClean="0"/>
              <a:t>דברי פתיחה, היכרות עם עדו שמש מנהל ביה"ס וענת רז הרכזת הפדגוגית של ביה"ס</a:t>
            </a:r>
          </a:p>
          <a:p>
            <a:pPr marL="285750" indent="-285750" algn="r" rtl="1">
              <a:buFont typeface="Courier New" panose="02070309020205020404" pitchFamily="49" charset="0"/>
              <a:buChar char="o"/>
            </a:pPr>
            <a:r>
              <a:rPr lang="he-IL" dirty="0" smtClean="0"/>
              <a:t>תערוכת תוצרים </a:t>
            </a:r>
          </a:p>
          <a:p>
            <a:pPr marL="285750" indent="-285750" algn="r" rtl="1">
              <a:buFont typeface="Courier New" panose="02070309020205020404" pitchFamily="49" charset="0"/>
              <a:buChar char="o"/>
            </a:pPr>
            <a:r>
              <a:rPr lang="he-IL" dirty="0" smtClean="0"/>
              <a:t>זיהוי עקרונות ושאלות מתערוכת התוצרים</a:t>
            </a:r>
          </a:p>
          <a:p>
            <a:pPr algn="r" rtl="1"/>
            <a:r>
              <a:rPr lang="he-IL" dirty="0" smtClean="0"/>
              <a:t>15:30:</a:t>
            </a:r>
          </a:p>
          <a:p>
            <a:pPr marL="285750" indent="-285750" algn="r" rtl="1">
              <a:buFont typeface="Courier New" panose="02070309020205020404" pitchFamily="49" charset="0"/>
              <a:buChar char="o"/>
            </a:pPr>
            <a:r>
              <a:rPr lang="he-IL" dirty="0" smtClean="0"/>
              <a:t>סבב: שיחות עם תלמידים ומורים</a:t>
            </a:r>
          </a:p>
          <a:p>
            <a:pPr algn="r" rtl="1"/>
            <a:r>
              <a:rPr lang="he-IL" dirty="0" smtClean="0"/>
              <a:t>16:00:</a:t>
            </a:r>
          </a:p>
          <a:p>
            <a:pPr marL="285750" indent="-285750" algn="r" rtl="1">
              <a:buFont typeface="Courier New" panose="02070309020205020404" pitchFamily="49" charset="0"/>
              <a:buChar char="o"/>
            </a:pPr>
            <a:r>
              <a:rPr lang="he-IL" dirty="0" smtClean="0"/>
              <a:t>שיחה עם ענת ועדו על ביה"ס, ועל העקרונות המנחים את הארגון והפדגוגיה שלו.</a:t>
            </a:r>
          </a:p>
        </p:txBody>
      </p:sp>
    </p:spTree>
    <p:extLst>
      <p:ext uri="{BB962C8B-B14F-4D97-AF65-F5344CB8AC3E}">
        <p14:creationId xmlns:p14="http://schemas.microsoft.com/office/powerpoint/2010/main" val="27153737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rotWithShape="1">
          <a:blip r:embed="rId2"/>
          <a:srcRect l="15495" t="21183" r="27704" b="34157"/>
          <a:stretch/>
        </p:blipFill>
        <p:spPr>
          <a:xfrm>
            <a:off x="360219" y="221672"/>
            <a:ext cx="2507674" cy="3505201"/>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a:off x="3810632" y="286819"/>
            <a:ext cx="4973782" cy="1261884"/>
          </a:xfrm>
          <a:prstGeom prst="rect">
            <a:avLst/>
          </a:prstGeom>
          <a:noFill/>
        </p:spPr>
        <p:txBody>
          <a:bodyPr wrap="square" rtlCol="1">
            <a:spAutoFit/>
          </a:bodyPr>
          <a:lstStyle/>
          <a:p>
            <a:pPr algn="r" rtl="1"/>
            <a:r>
              <a:rPr lang="he-IL" sz="2400" b="1" dirty="0" smtClean="0">
                <a:solidFill>
                  <a:srgbClr val="993366"/>
                </a:solidFill>
              </a:rPr>
              <a:t>למה? </a:t>
            </a:r>
            <a:r>
              <a:rPr lang="he-IL" sz="2400" dirty="0" smtClean="0"/>
              <a:t>כי במאה ה-</a:t>
            </a:r>
            <a:r>
              <a:rPr lang="he-IL" sz="2800" dirty="0" smtClean="0"/>
              <a:t>21</a:t>
            </a:r>
            <a:r>
              <a:rPr lang="he-IL" sz="2400" dirty="0" smtClean="0"/>
              <a:t> אין בעיה להשיג מידע, הקושי הוא איך לבחור את המידע הרלבנטי ומה לעשות איתו</a:t>
            </a:r>
            <a:endParaRPr lang="he-IL" dirty="0"/>
          </a:p>
        </p:txBody>
      </p:sp>
      <p:pic>
        <p:nvPicPr>
          <p:cNvPr id="4" name="תמונה 3"/>
          <p:cNvPicPr>
            <a:picLocks noChangeAspect="1"/>
          </p:cNvPicPr>
          <p:nvPr/>
        </p:nvPicPr>
        <p:blipFill>
          <a:blip r:embed="rId3"/>
          <a:stretch>
            <a:fillRect/>
          </a:stretch>
        </p:blipFill>
        <p:spPr>
          <a:xfrm>
            <a:off x="4682836" y="3600170"/>
            <a:ext cx="3886426" cy="2186115"/>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3105075" y="1861375"/>
            <a:ext cx="4287163" cy="1200329"/>
          </a:xfrm>
          <a:prstGeom prst="rect">
            <a:avLst/>
          </a:prstGeom>
          <a:noFill/>
        </p:spPr>
        <p:txBody>
          <a:bodyPr wrap="square" rtlCol="1">
            <a:spAutoFit/>
          </a:bodyPr>
          <a:lstStyle/>
          <a:p>
            <a:pPr algn="r" rtl="1"/>
            <a:r>
              <a:rPr lang="he-IL" sz="2400" dirty="0" smtClean="0"/>
              <a:t>איזון בין מיומנויות ותוכן, </a:t>
            </a:r>
            <a:r>
              <a:rPr lang="he-IL" sz="2400" b="1" dirty="0" smtClean="0"/>
              <a:t>המיומנויות של לומד עצמאי ושל חשיבה עצמאית</a:t>
            </a:r>
            <a:r>
              <a:rPr lang="he-IL" sz="2400" dirty="0" smtClean="0"/>
              <a:t>, גוברות...</a:t>
            </a:r>
            <a:endParaRPr lang="he-IL" dirty="0"/>
          </a:p>
        </p:txBody>
      </p:sp>
      <p:sp>
        <p:nvSpPr>
          <p:cNvPr id="7" name="TextBox 6"/>
          <p:cNvSpPr txBox="1"/>
          <p:nvPr/>
        </p:nvSpPr>
        <p:spPr>
          <a:xfrm>
            <a:off x="74622" y="4267711"/>
            <a:ext cx="4287163" cy="1846659"/>
          </a:xfrm>
          <a:prstGeom prst="rect">
            <a:avLst/>
          </a:prstGeom>
          <a:solidFill>
            <a:schemeClr val="bg1"/>
          </a:solidFill>
        </p:spPr>
        <p:txBody>
          <a:bodyPr wrap="square" rtlCol="1">
            <a:spAutoFit/>
          </a:bodyPr>
          <a:lstStyle/>
          <a:p>
            <a:pPr algn="r" rtl="1"/>
            <a:r>
              <a:rPr lang="he-IL" sz="2400" b="1" dirty="0" smtClean="0"/>
              <a:t>הורי כתות ז </a:t>
            </a:r>
            <a:r>
              <a:rPr lang="he-IL" sz="2400" dirty="0" smtClean="0"/>
              <a:t>מגיעים לערב למידה בו הם חווים תהליך תוצר מקוצר, במטרה ליצור שפה משותפת של ביה"ס, התלמידים וההורים</a:t>
            </a:r>
          </a:p>
          <a:p>
            <a:pPr algn="r" rtl="1"/>
            <a:endParaRPr lang="he-IL" dirty="0"/>
          </a:p>
        </p:txBody>
      </p:sp>
    </p:spTree>
    <p:extLst>
      <p:ext uri="{BB962C8B-B14F-4D97-AF65-F5344CB8AC3E}">
        <p14:creationId xmlns:p14="http://schemas.microsoft.com/office/powerpoint/2010/main" val="447036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rotWithShape="1">
          <a:blip r:embed="rId2"/>
          <a:srcRect t="25398" b="36983"/>
          <a:stretch/>
        </p:blipFill>
        <p:spPr>
          <a:xfrm>
            <a:off x="363072" y="251554"/>
            <a:ext cx="4208928" cy="2814884"/>
          </a:xfrm>
          <a:prstGeom prst="rect">
            <a:avLst/>
          </a:prstGeom>
          <a:solidFill>
            <a:srgbClr val="FFFFFF">
              <a:shade val="85000"/>
            </a:srgbClr>
          </a:solidFill>
          <a:ln w="1079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p:cNvSpPr txBox="1"/>
          <p:nvPr/>
        </p:nvSpPr>
        <p:spPr>
          <a:xfrm rot="21240448">
            <a:off x="162716" y="3165286"/>
            <a:ext cx="4787153" cy="369332"/>
          </a:xfrm>
          <a:prstGeom prst="rect">
            <a:avLst/>
          </a:prstGeom>
          <a:noFill/>
        </p:spPr>
        <p:txBody>
          <a:bodyPr wrap="square" rtlCol="1">
            <a:spAutoFit/>
          </a:bodyPr>
          <a:lstStyle/>
          <a:p>
            <a:pPr algn="r" rtl="1"/>
            <a:r>
              <a:rPr lang="he-IL" dirty="0" smtClean="0"/>
              <a:t>שיעור של תלמידי כתות ח' במרכז המשאבים (ספריה)</a:t>
            </a:r>
            <a:endParaRPr lang="he-IL" dirty="0"/>
          </a:p>
        </p:txBody>
      </p:sp>
      <p:sp>
        <p:nvSpPr>
          <p:cNvPr id="5" name="TextBox 4"/>
          <p:cNvSpPr txBox="1"/>
          <p:nvPr/>
        </p:nvSpPr>
        <p:spPr>
          <a:xfrm rot="21194751">
            <a:off x="6111688" y="3293015"/>
            <a:ext cx="2622176" cy="369332"/>
          </a:xfrm>
          <a:prstGeom prst="rect">
            <a:avLst/>
          </a:prstGeom>
          <a:noFill/>
        </p:spPr>
        <p:txBody>
          <a:bodyPr wrap="square" rtlCol="1">
            <a:spAutoFit/>
          </a:bodyPr>
          <a:lstStyle/>
          <a:p>
            <a:pPr algn="r" rtl="1"/>
            <a:r>
              <a:rPr lang="he-IL" dirty="0" smtClean="0"/>
              <a:t>שיעור במבנה "תרבות"</a:t>
            </a:r>
            <a:endParaRPr lang="he-IL" dirty="0"/>
          </a:p>
        </p:txBody>
      </p:sp>
      <p:sp>
        <p:nvSpPr>
          <p:cNvPr id="6" name="TextBox 5"/>
          <p:cNvSpPr txBox="1"/>
          <p:nvPr/>
        </p:nvSpPr>
        <p:spPr>
          <a:xfrm>
            <a:off x="5499848" y="358167"/>
            <a:ext cx="3388658" cy="1938992"/>
          </a:xfrm>
          <a:prstGeom prst="rect">
            <a:avLst/>
          </a:prstGeom>
          <a:noFill/>
        </p:spPr>
        <p:txBody>
          <a:bodyPr wrap="square" rtlCol="1">
            <a:spAutoFit/>
          </a:bodyPr>
          <a:lstStyle/>
          <a:p>
            <a:pPr algn="ctr" rtl="1"/>
            <a:r>
              <a:rPr lang="he-IL" sz="2400" b="1" dirty="0" smtClean="0">
                <a:solidFill>
                  <a:schemeClr val="tx2">
                    <a:lumMod val="75000"/>
                  </a:schemeClr>
                </a:solidFill>
              </a:rPr>
              <a:t>דיאלוג הוא המפתח להטמעת והפנמת כל מיומנויות הלמידה והיכולת לעשות הקשרים ברמות שונות.</a:t>
            </a:r>
            <a:endParaRPr lang="he-IL" sz="2400" b="1" dirty="0">
              <a:solidFill>
                <a:schemeClr val="tx2">
                  <a:lumMod val="75000"/>
                </a:schemeClr>
              </a:solidFill>
            </a:endParaRPr>
          </a:p>
        </p:txBody>
      </p:sp>
      <p:sp>
        <p:nvSpPr>
          <p:cNvPr id="7" name="TextBox 6"/>
          <p:cNvSpPr txBox="1"/>
          <p:nvPr/>
        </p:nvSpPr>
        <p:spPr>
          <a:xfrm>
            <a:off x="290986" y="3912133"/>
            <a:ext cx="3617259" cy="1938992"/>
          </a:xfrm>
          <a:prstGeom prst="rect">
            <a:avLst/>
          </a:prstGeom>
          <a:solidFill>
            <a:schemeClr val="bg1"/>
          </a:solidFill>
        </p:spPr>
        <p:txBody>
          <a:bodyPr wrap="square" rtlCol="1">
            <a:spAutoFit/>
          </a:bodyPr>
          <a:lstStyle/>
          <a:p>
            <a:pPr algn="ctr" rtl="1"/>
            <a:r>
              <a:rPr lang="he-IL" sz="2400" b="1" dirty="0" smtClean="0">
                <a:solidFill>
                  <a:schemeClr val="tx2">
                    <a:lumMod val="75000"/>
                  </a:schemeClr>
                </a:solidFill>
              </a:rPr>
              <a:t>דיאלוג הוא בין תלמיד ומורה, תלמיד ותלמיד, </a:t>
            </a:r>
          </a:p>
          <a:p>
            <a:pPr algn="ctr" rtl="1"/>
            <a:r>
              <a:rPr lang="he-IL" sz="2400" b="1" dirty="0" smtClean="0">
                <a:solidFill>
                  <a:schemeClr val="tx2">
                    <a:lumMod val="75000"/>
                  </a:schemeClr>
                </a:solidFill>
              </a:rPr>
              <a:t>תלמיד וטקסט, </a:t>
            </a:r>
          </a:p>
          <a:p>
            <a:pPr algn="ctr" rtl="1"/>
            <a:r>
              <a:rPr lang="he-IL" sz="2400" b="1" dirty="0" smtClean="0">
                <a:solidFill>
                  <a:schemeClr val="tx2">
                    <a:lumMod val="75000"/>
                  </a:schemeClr>
                </a:solidFill>
              </a:rPr>
              <a:t>תלמיד וסביבה לימודית</a:t>
            </a:r>
          </a:p>
          <a:p>
            <a:pPr algn="ctr" rtl="1"/>
            <a:endParaRPr lang="he-IL" sz="2400" b="1" dirty="0">
              <a:solidFill>
                <a:schemeClr val="tx2">
                  <a:lumMod val="75000"/>
                </a:schemeClr>
              </a:solidFill>
            </a:endParaRPr>
          </a:p>
        </p:txBody>
      </p:sp>
      <p:sp>
        <p:nvSpPr>
          <p:cNvPr id="9" name="TextBox 8"/>
          <p:cNvSpPr txBox="1"/>
          <p:nvPr/>
        </p:nvSpPr>
        <p:spPr>
          <a:xfrm>
            <a:off x="0" y="5561616"/>
            <a:ext cx="4249271" cy="646331"/>
          </a:xfrm>
          <a:prstGeom prst="rect">
            <a:avLst/>
          </a:prstGeom>
          <a:solidFill>
            <a:schemeClr val="bg1"/>
          </a:solidFill>
        </p:spPr>
        <p:txBody>
          <a:bodyPr wrap="square" rtlCol="1">
            <a:spAutoFit/>
          </a:bodyPr>
          <a:lstStyle/>
          <a:p>
            <a:pPr algn="r" rtl="1"/>
            <a:r>
              <a:rPr lang="he-IL" dirty="0" smtClean="0">
                <a:solidFill>
                  <a:srgbClr val="993366"/>
                </a:solidFill>
              </a:rPr>
              <a:t>"המנחה מכוונת אותי לכיוונים שונים, ופותחת לי דלתות שלא חשבתי עליהן." (תלמידה בכתה  ט')</a:t>
            </a:r>
            <a:endParaRPr lang="he-IL" dirty="0">
              <a:solidFill>
                <a:srgbClr val="993366"/>
              </a:solidFill>
            </a:endParaRPr>
          </a:p>
        </p:txBody>
      </p:sp>
      <p:sp>
        <p:nvSpPr>
          <p:cNvPr id="10" name="TextBox 9"/>
          <p:cNvSpPr txBox="1"/>
          <p:nvPr/>
        </p:nvSpPr>
        <p:spPr>
          <a:xfrm>
            <a:off x="4778556" y="2354759"/>
            <a:ext cx="4356847" cy="646331"/>
          </a:xfrm>
          <a:prstGeom prst="rect">
            <a:avLst/>
          </a:prstGeom>
          <a:noFill/>
        </p:spPr>
        <p:txBody>
          <a:bodyPr wrap="square" rtlCol="1">
            <a:spAutoFit/>
          </a:bodyPr>
          <a:lstStyle/>
          <a:p>
            <a:pPr algn="r" rtl="1"/>
            <a:r>
              <a:rPr lang="he-IL" dirty="0" smtClean="0">
                <a:solidFill>
                  <a:srgbClr val="993366"/>
                </a:solidFill>
              </a:rPr>
              <a:t>"המנחה עוקב אחרי תהליך הלמידה שלי, ממקד אותי, מתקן אותי אם אני ממש טועה... "(תלמיד ט')</a:t>
            </a:r>
            <a:endParaRPr lang="he-IL" dirty="0">
              <a:solidFill>
                <a:srgbClr val="993366"/>
              </a:solidFill>
            </a:endParaRPr>
          </a:p>
        </p:txBody>
      </p:sp>
      <p:sp>
        <p:nvSpPr>
          <p:cNvPr id="11" name="TextBox 10"/>
          <p:cNvSpPr txBox="1"/>
          <p:nvPr/>
        </p:nvSpPr>
        <p:spPr>
          <a:xfrm>
            <a:off x="206005" y="6336593"/>
            <a:ext cx="8731990" cy="381112"/>
          </a:xfrm>
          <a:prstGeom prst="rect">
            <a:avLst/>
          </a:prstGeom>
          <a:solidFill>
            <a:schemeClr val="bg1"/>
          </a:solidFill>
        </p:spPr>
        <p:txBody>
          <a:bodyPr wrap="square" rtlCol="1">
            <a:spAutoFit/>
          </a:bodyPr>
          <a:lstStyle/>
          <a:p>
            <a:endParaRPr lang="he-IL" dirty="0"/>
          </a:p>
        </p:txBody>
      </p:sp>
      <p:pic>
        <p:nvPicPr>
          <p:cNvPr id="3" name="תמונה 2"/>
          <p:cNvPicPr>
            <a:picLocks noChangeAspect="1"/>
          </p:cNvPicPr>
          <p:nvPr/>
        </p:nvPicPr>
        <p:blipFill>
          <a:blip r:embed="rId3"/>
          <a:stretch>
            <a:fillRect/>
          </a:stretch>
        </p:blipFill>
        <p:spPr>
          <a:xfrm>
            <a:off x="4397187" y="3824252"/>
            <a:ext cx="4381114" cy="2464377"/>
          </a:xfrm>
          <a:prstGeom prst="rect">
            <a:avLst/>
          </a:prstGeom>
          <a:solidFill>
            <a:srgbClr val="FFFFFF">
              <a:shade val="85000"/>
            </a:srgbClr>
          </a:solidFill>
          <a:ln w="1079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304380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rotWithShape="1">
          <a:blip r:embed="rId2"/>
          <a:srcRect t="25217"/>
          <a:stretch/>
        </p:blipFill>
        <p:spPr>
          <a:xfrm>
            <a:off x="0" y="0"/>
            <a:ext cx="3285868" cy="4368492"/>
          </a:xfrm>
          <a:prstGeom prst="rect">
            <a:avLst/>
          </a:prstGeom>
        </p:spPr>
      </p:pic>
      <p:pic>
        <p:nvPicPr>
          <p:cNvPr id="3" name="תמונה 2"/>
          <p:cNvPicPr>
            <a:picLocks noChangeAspect="1"/>
          </p:cNvPicPr>
          <p:nvPr/>
        </p:nvPicPr>
        <p:blipFill rotWithShape="1">
          <a:blip r:embed="rId3"/>
          <a:srcRect t="21244"/>
          <a:stretch/>
        </p:blipFill>
        <p:spPr>
          <a:xfrm>
            <a:off x="6051176" y="1"/>
            <a:ext cx="3092823" cy="4330306"/>
          </a:xfrm>
          <a:prstGeom prst="rect">
            <a:avLst/>
          </a:prstGeom>
        </p:spPr>
      </p:pic>
      <p:pic>
        <p:nvPicPr>
          <p:cNvPr id="10" name="תמונה 9"/>
          <p:cNvPicPr>
            <a:picLocks noChangeAspect="1"/>
          </p:cNvPicPr>
          <p:nvPr/>
        </p:nvPicPr>
        <p:blipFill>
          <a:blip r:embed="rId4"/>
          <a:stretch>
            <a:fillRect/>
          </a:stretch>
        </p:blipFill>
        <p:spPr>
          <a:xfrm flipH="1">
            <a:off x="3589677" y="3646259"/>
            <a:ext cx="1683751" cy="2993336"/>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תמונה 11"/>
          <p:cNvPicPr>
            <a:picLocks noChangeAspect="1"/>
          </p:cNvPicPr>
          <p:nvPr/>
        </p:nvPicPr>
        <p:blipFill>
          <a:blip r:embed="rId5"/>
          <a:stretch>
            <a:fillRect/>
          </a:stretch>
        </p:blipFill>
        <p:spPr>
          <a:xfrm>
            <a:off x="3531450" y="268940"/>
            <a:ext cx="2154093" cy="3031687"/>
          </a:xfrm>
          <a:prstGeom prst="rect">
            <a:avLst/>
          </a:prstGeom>
          <a:solidFill>
            <a:srgbClr val="FFFFFF">
              <a:shade val="85000"/>
            </a:srgbClr>
          </a:solidFill>
          <a:ln w="539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תמונה 13"/>
          <p:cNvPicPr>
            <a:picLocks noChangeAspect="1"/>
          </p:cNvPicPr>
          <p:nvPr/>
        </p:nvPicPr>
        <p:blipFill>
          <a:blip r:embed="rId6"/>
          <a:stretch>
            <a:fillRect/>
          </a:stretch>
        </p:blipFill>
        <p:spPr>
          <a:xfrm>
            <a:off x="231562" y="4537318"/>
            <a:ext cx="2706069" cy="2102277"/>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תמונה 14"/>
          <p:cNvPicPr>
            <a:picLocks noChangeAspect="1"/>
          </p:cNvPicPr>
          <p:nvPr/>
        </p:nvPicPr>
        <p:blipFill>
          <a:blip r:embed="rId7"/>
          <a:stretch>
            <a:fillRect/>
          </a:stretch>
        </p:blipFill>
        <p:spPr>
          <a:xfrm>
            <a:off x="6051176" y="4168942"/>
            <a:ext cx="2156971" cy="2299236"/>
          </a:xfrm>
          <a:prstGeom prst="rect">
            <a:avLst/>
          </a:prstGeom>
          <a:solidFill>
            <a:srgbClr val="FFFFFF">
              <a:shade val="85000"/>
            </a:srgbClr>
          </a:solidFill>
          <a:ln w="9842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219426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361306" y="5940708"/>
            <a:ext cx="6614616" cy="917292"/>
          </a:xfrm>
          <a:prstGeom prst="rect">
            <a:avLst/>
          </a:prstGeom>
          <a:solidFill>
            <a:schemeClr val="bg1"/>
          </a:solidFill>
        </p:spPr>
        <p:txBody>
          <a:bodyPr wrap="square" rtlCol="1">
            <a:spAutoFit/>
          </a:bodyPr>
          <a:lstStyle/>
          <a:p>
            <a:endParaRPr lang="he-IL" dirty="0"/>
          </a:p>
        </p:txBody>
      </p:sp>
      <p:sp>
        <p:nvSpPr>
          <p:cNvPr id="3" name="TextBox 2"/>
          <p:cNvSpPr txBox="1"/>
          <p:nvPr/>
        </p:nvSpPr>
        <p:spPr>
          <a:xfrm>
            <a:off x="6858001" y="181958"/>
            <a:ext cx="2226914" cy="6740307"/>
          </a:xfrm>
          <a:prstGeom prst="rect">
            <a:avLst/>
          </a:prstGeom>
          <a:noFill/>
        </p:spPr>
        <p:txBody>
          <a:bodyPr wrap="square" rtlCol="1">
            <a:spAutoFit/>
          </a:bodyPr>
          <a:lstStyle/>
          <a:p>
            <a:pPr algn="ctr" rtl="1"/>
            <a:r>
              <a:rPr lang="he-IL" dirty="0" smtClean="0">
                <a:solidFill>
                  <a:schemeClr val="tx2">
                    <a:lumMod val="75000"/>
                  </a:schemeClr>
                </a:solidFill>
              </a:rPr>
              <a:t>עקרונות שהמורים המבקרים זיהו בתערוכת התוצרים:</a:t>
            </a:r>
          </a:p>
          <a:p>
            <a:pPr algn="ctr" rtl="1"/>
            <a:endParaRPr lang="he-IL" sz="1200" dirty="0" smtClean="0">
              <a:solidFill>
                <a:schemeClr val="tx2">
                  <a:lumMod val="75000"/>
                </a:schemeClr>
              </a:solidFill>
            </a:endParaRPr>
          </a:p>
          <a:p>
            <a:pPr marL="285750" indent="-285750" algn="ctr" rtl="1">
              <a:buFont typeface="Wingdings" panose="05000000000000000000" pitchFamily="2" charset="2"/>
              <a:buChar char="ü"/>
            </a:pPr>
            <a:r>
              <a:rPr lang="he-IL" dirty="0" smtClean="0"/>
              <a:t>תהליך</a:t>
            </a:r>
          </a:p>
          <a:p>
            <a:pPr marL="285750" indent="-285750" algn="ctr" rtl="1">
              <a:buFont typeface="Wingdings" panose="05000000000000000000" pitchFamily="2" charset="2"/>
              <a:buChar char="ü"/>
            </a:pPr>
            <a:r>
              <a:rPr lang="he-IL" dirty="0" smtClean="0"/>
              <a:t>בחירה</a:t>
            </a:r>
          </a:p>
          <a:p>
            <a:pPr marL="285750" indent="-285750" algn="ctr" rtl="1">
              <a:buFont typeface="Wingdings" panose="05000000000000000000" pitchFamily="2" charset="2"/>
              <a:buChar char="ü"/>
            </a:pPr>
            <a:r>
              <a:rPr lang="he-IL" dirty="0" smtClean="0"/>
              <a:t>שאילת שאלות</a:t>
            </a:r>
          </a:p>
          <a:p>
            <a:pPr marL="285750" indent="-285750" algn="ctr" rtl="1">
              <a:buFont typeface="Wingdings" panose="05000000000000000000" pitchFamily="2" charset="2"/>
              <a:buChar char="ü"/>
            </a:pPr>
            <a:r>
              <a:rPr lang="he-IL" dirty="0" smtClean="0"/>
              <a:t>רלבנטיות</a:t>
            </a:r>
          </a:p>
          <a:p>
            <a:pPr marL="285750" indent="-285750" algn="ctr" rtl="1">
              <a:buFont typeface="Wingdings" panose="05000000000000000000" pitchFamily="2" charset="2"/>
              <a:buChar char="ü"/>
            </a:pPr>
            <a:r>
              <a:rPr lang="he-IL" dirty="0" smtClean="0"/>
              <a:t>למידת מיומנויות</a:t>
            </a:r>
          </a:p>
          <a:p>
            <a:pPr marL="285750" indent="-285750" algn="ctr" rtl="1">
              <a:buFont typeface="Wingdings" panose="05000000000000000000" pitchFamily="2" charset="2"/>
              <a:buChar char="ü"/>
            </a:pPr>
            <a:r>
              <a:rPr lang="he-IL" dirty="0" smtClean="0"/>
              <a:t>התנסות</a:t>
            </a:r>
          </a:p>
          <a:p>
            <a:pPr marL="285750" indent="-285750" algn="ctr" rtl="1">
              <a:buFont typeface="Wingdings" panose="05000000000000000000" pitchFamily="2" charset="2"/>
              <a:buChar char="ü"/>
            </a:pPr>
            <a:r>
              <a:rPr lang="he-IL" dirty="0" smtClean="0"/>
              <a:t>תלמיד אקטיבי</a:t>
            </a:r>
          </a:p>
          <a:p>
            <a:pPr marL="285750" indent="-285750" algn="ctr" rtl="1">
              <a:buFont typeface="Wingdings" panose="05000000000000000000" pitchFamily="2" charset="2"/>
              <a:buChar char="ü"/>
            </a:pPr>
            <a:r>
              <a:rPr lang="he-IL" dirty="0" smtClean="0"/>
              <a:t>רפלקציה</a:t>
            </a:r>
          </a:p>
          <a:p>
            <a:pPr marL="285750" indent="-285750" algn="ctr" rtl="1">
              <a:buFont typeface="Wingdings" panose="05000000000000000000" pitchFamily="2" charset="2"/>
              <a:buChar char="ü"/>
            </a:pPr>
            <a:r>
              <a:rPr lang="he-IL" dirty="0" smtClean="0"/>
              <a:t>תוצר</a:t>
            </a:r>
          </a:p>
          <a:p>
            <a:pPr marL="285750" indent="-285750" algn="ctr" rtl="1">
              <a:buFont typeface="Wingdings" panose="05000000000000000000" pitchFamily="2" charset="2"/>
              <a:buChar char="ü"/>
            </a:pPr>
            <a:r>
              <a:rPr lang="he-IL" dirty="0" smtClean="0"/>
              <a:t>נקיטת עמדה</a:t>
            </a:r>
          </a:p>
          <a:p>
            <a:pPr marL="285750" indent="-285750" algn="ctr" rtl="1">
              <a:buFont typeface="Wingdings" panose="05000000000000000000" pitchFamily="2" charset="2"/>
              <a:buChar char="ü"/>
            </a:pPr>
            <a:r>
              <a:rPr lang="he-IL" dirty="0" smtClean="0"/>
              <a:t>חשיבה ביקורתית</a:t>
            </a:r>
          </a:p>
          <a:p>
            <a:pPr marL="285750" indent="-285750" algn="ctr" rtl="1">
              <a:buFont typeface="Wingdings" panose="05000000000000000000" pitchFamily="2" charset="2"/>
              <a:buChar char="ü"/>
            </a:pPr>
            <a:r>
              <a:rPr lang="he-IL" dirty="0" smtClean="0"/>
              <a:t>עבודה אישית</a:t>
            </a:r>
          </a:p>
          <a:p>
            <a:pPr marL="285750" indent="-285750" algn="ctr" rtl="1">
              <a:buFont typeface="Wingdings" panose="05000000000000000000" pitchFamily="2" charset="2"/>
              <a:buChar char="ü"/>
            </a:pPr>
            <a:r>
              <a:rPr lang="he-IL" dirty="0" smtClean="0"/>
              <a:t>עבודה בקבוצות</a:t>
            </a:r>
          </a:p>
          <a:p>
            <a:pPr marL="285750" indent="-285750" algn="ctr" rtl="1">
              <a:buFont typeface="Wingdings" panose="05000000000000000000" pitchFamily="2" charset="2"/>
              <a:buChar char="ü"/>
            </a:pPr>
            <a:endParaRPr lang="he-IL" dirty="0"/>
          </a:p>
          <a:p>
            <a:pPr marL="285750" indent="-285750" algn="ctr" rtl="1">
              <a:buFont typeface="Wingdings" panose="05000000000000000000" pitchFamily="2" charset="2"/>
              <a:buChar char="ü"/>
            </a:pPr>
            <a:endParaRPr lang="he-IL" dirty="0" smtClean="0"/>
          </a:p>
          <a:p>
            <a:pPr marL="285750" indent="-285750" algn="ctr" rtl="1">
              <a:buFont typeface="Wingdings" panose="05000000000000000000" pitchFamily="2" charset="2"/>
              <a:buChar char="ü"/>
            </a:pPr>
            <a:endParaRPr lang="he-IL" dirty="0"/>
          </a:p>
          <a:p>
            <a:pPr marL="285750" indent="-285750" algn="ctr" rtl="1">
              <a:buFont typeface="Wingdings" panose="05000000000000000000" pitchFamily="2" charset="2"/>
              <a:buChar char="ü"/>
            </a:pPr>
            <a:endParaRPr lang="he-IL" dirty="0" smtClean="0"/>
          </a:p>
          <a:p>
            <a:pPr marL="285750" indent="-285750" algn="ctr" rtl="1">
              <a:buFont typeface="Wingdings" panose="05000000000000000000" pitchFamily="2" charset="2"/>
              <a:buChar char="ü"/>
            </a:pPr>
            <a:endParaRPr lang="he-IL" dirty="0"/>
          </a:p>
          <a:p>
            <a:pPr marL="285750" indent="-285750" algn="ctr" rtl="1">
              <a:buFont typeface="Wingdings" panose="05000000000000000000" pitchFamily="2" charset="2"/>
              <a:buChar char="ü"/>
            </a:pPr>
            <a:endParaRPr lang="he-IL" dirty="0" smtClean="0"/>
          </a:p>
          <a:p>
            <a:pPr algn="ctr" rtl="1"/>
            <a:endParaRPr lang="he-IL" dirty="0"/>
          </a:p>
        </p:txBody>
      </p:sp>
      <p:sp>
        <p:nvSpPr>
          <p:cNvPr id="4" name="TextBox 3"/>
          <p:cNvSpPr txBox="1"/>
          <p:nvPr/>
        </p:nvSpPr>
        <p:spPr>
          <a:xfrm>
            <a:off x="9386" y="235746"/>
            <a:ext cx="2499837" cy="6647974"/>
          </a:xfrm>
          <a:prstGeom prst="rect">
            <a:avLst/>
          </a:prstGeom>
          <a:solidFill>
            <a:schemeClr val="bg1"/>
          </a:solidFill>
        </p:spPr>
        <p:txBody>
          <a:bodyPr wrap="square" rtlCol="1">
            <a:spAutoFit/>
          </a:bodyPr>
          <a:lstStyle/>
          <a:p>
            <a:pPr algn="ctr" rtl="1"/>
            <a:r>
              <a:rPr lang="he-IL" dirty="0" smtClean="0">
                <a:solidFill>
                  <a:schemeClr val="tx2">
                    <a:lumMod val="75000"/>
                  </a:schemeClr>
                </a:solidFill>
              </a:rPr>
              <a:t>שאלות שהמורים המבקרים שאלו בעקבות ההתבוננות בתערוכת התוצרים:</a:t>
            </a:r>
          </a:p>
          <a:p>
            <a:pPr algn="ctr" rtl="1"/>
            <a:endParaRPr lang="he-IL" sz="1200" dirty="0" smtClean="0">
              <a:solidFill>
                <a:schemeClr val="tx2">
                  <a:lumMod val="75000"/>
                </a:schemeClr>
              </a:solidFill>
            </a:endParaRPr>
          </a:p>
          <a:p>
            <a:pPr marL="285750" indent="-285750" algn="ctr" rtl="1">
              <a:buFont typeface="Courier New" panose="02070309020205020404" pitchFamily="49" charset="0"/>
              <a:buChar char="o"/>
            </a:pPr>
            <a:r>
              <a:rPr lang="he-IL" dirty="0" smtClean="0"/>
              <a:t>מה התלמיד בוחר?</a:t>
            </a:r>
          </a:p>
          <a:p>
            <a:pPr marL="285750" indent="-285750" algn="ctr" rtl="1">
              <a:buFont typeface="Courier New" panose="02070309020205020404" pitchFamily="49" charset="0"/>
              <a:buChar char="o"/>
            </a:pPr>
            <a:r>
              <a:rPr lang="he-IL" dirty="0" smtClean="0"/>
              <a:t>ממה נובעת המוטיבציה של התלמיד?</a:t>
            </a:r>
          </a:p>
          <a:p>
            <a:pPr marL="285750" indent="-285750" algn="ctr" rtl="1">
              <a:buFont typeface="Courier New" panose="02070309020205020404" pitchFamily="49" charset="0"/>
              <a:buChar char="o"/>
            </a:pPr>
            <a:r>
              <a:rPr lang="he-IL" dirty="0" smtClean="0"/>
              <a:t>איך מתבצעת הבחירה?</a:t>
            </a:r>
          </a:p>
          <a:p>
            <a:pPr marL="285750" indent="-285750" algn="ctr" rtl="1">
              <a:buFont typeface="Courier New" panose="02070309020205020404" pitchFamily="49" charset="0"/>
              <a:buChar char="o"/>
            </a:pPr>
            <a:r>
              <a:rPr lang="he-IL" dirty="0" smtClean="0"/>
              <a:t>מה היחס מורה תלמיד?</a:t>
            </a:r>
          </a:p>
          <a:p>
            <a:pPr marL="285750" indent="-285750" algn="ctr" rtl="1">
              <a:buFont typeface="Courier New" panose="02070309020205020404" pitchFamily="49" charset="0"/>
              <a:buChar char="o"/>
            </a:pPr>
            <a:r>
              <a:rPr lang="he-IL" dirty="0" smtClean="0"/>
              <a:t>איך ומה מעריכים?</a:t>
            </a:r>
          </a:p>
          <a:p>
            <a:pPr marL="285750" indent="-285750" algn="ctr" rtl="1">
              <a:buFont typeface="Courier New" panose="02070309020205020404" pitchFamily="49" charset="0"/>
              <a:buChar char="o"/>
            </a:pPr>
            <a:r>
              <a:rPr lang="he-IL" dirty="0" smtClean="0"/>
              <a:t>כמה עבודות חקר התלמיד עושה?</a:t>
            </a:r>
          </a:p>
          <a:p>
            <a:pPr marL="285750" indent="-285750" algn="ctr" rtl="1">
              <a:buFont typeface="Courier New" panose="02070309020205020404" pitchFamily="49" charset="0"/>
              <a:buChar char="o"/>
            </a:pPr>
            <a:r>
              <a:rPr lang="he-IL" dirty="0" smtClean="0"/>
              <a:t>במה מתבטא הגיוון?</a:t>
            </a:r>
          </a:p>
          <a:p>
            <a:pPr marL="285750" indent="-285750" algn="ctr" rtl="1">
              <a:buFont typeface="Courier New" panose="02070309020205020404" pitchFamily="49" charset="0"/>
              <a:buChar char="o"/>
            </a:pPr>
            <a:r>
              <a:rPr lang="he-IL" dirty="0" smtClean="0"/>
              <a:t>איפה עובדים: בבית-ספר? בבית? </a:t>
            </a:r>
          </a:p>
          <a:p>
            <a:pPr marL="285750" indent="-285750" algn="ctr" rtl="1">
              <a:buFont typeface="Courier New" panose="02070309020205020404" pitchFamily="49" charset="0"/>
              <a:buChar char="o"/>
            </a:pPr>
            <a:r>
              <a:rPr lang="he-IL" dirty="0" smtClean="0"/>
              <a:t>איך מתמודדים עם תלמידי הקצה? </a:t>
            </a:r>
          </a:p>
          <a:p>
            <a:pPr marL="285750" indent="-285750" algn="ctr" rtl="1">
              <a:buFont typeface="Courier New" panose="02070309020205020404" pitchFamily="49" charset="0"/>
              <a:buChar char="o"/>
            </a:pPr>
            <a:r>
              <a:rPr lang="he-IL" dirty="0" smtClean="0"/>
              <a:t>איך מכניסים מורה חדש ללמידה כזו?</a:t>
            </a:r>
          </a:p>
          <a:p>
            <a:pPr marL="285750" indent="-285750" algn="ctr" rtl="1">
              <a:buFont typeface="Courier New" panose="02070309020205020404" pitchFamily="49" charset="0"/>
              <a:buChar char="o"/>
            </a:pPr>
            <a:r>
              <a:rPr lang="he-IL" dirty="0" smtClean="0"/>
              <a:t>כמה עבודות/תהליכים התלמידים עושים בחט"ב?</a:t>
            </a:r>
          </a:p>
          <a:p>
            <a:pPr marL="285750" indent="-285750" algn="ctr" rtl="1">
              <a:buFont typeface="Courier New" panose="02070309020205020404" pitchFamily="49" charset="0"/>
              <a:buChar char="o"/>
            </a:pPr>
            <a:r>
              <a:rPr lang="he-IL" dirty="0" smtClean="0"/>
              <a:t>כמה זמן נמשך כל תהליך?</a:t>
            </a:r>
          </a:p>
        </p:txBody>
      </p:sp>
      <p:pic>
        <p:nvPicPr>
          <p:cNvPr id="22" name="תמונה 21"/>
          <p:cNvPicPr>
            <a:picLocks noChangeAspect="1"/>
          </p:cNvPicPr>
          <p:nvPr/>
        </p:nvPicPr>
        <p:blipFill>
          <a:blip r:embed="rId2"/>
          <a:stretch>
            <a:fillRect/>
          </a:stretch>
        </p:blipFill>
        <p:spPr>
          <a:xfrm rot="221893">
            <a:off x="2627342" y="3534800"/>
            <a:ext cx="4252449" cy="2392002"/>
          </a:xfrm>
          <a:prstGeom prst="rect">
            <a:avLst/>
          </a:prstGeom>
          <a:solidFill>
            <a:srgbClr val="FFFFFF">
              <a:shade val="85000"/>
            </a:srgbClr>
          </a:solidFill>
          <a:ln w="1079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תמונה 10"/>
          <p:cNvPicPr>
            <a:picLocks noChangeAspect="1"/>
          </p:cNvPicPr>
          <p:nvPr/>
        </p:nvPicPr>
        <p:blipFill rotWithShape="1">
          <a:blip r:embed="rId3"/>
          <a:srcRect l="23166" t="12825" r="18916"/>
          <a:stretch/>
        </p:blipFill>
        <p:spPr>
          <a:xfrm>
            <a:off x="7101605" y="5102726"/>
            <a:ext cx="1919720" cy="1624523"/>
          </a:xfrm>
          <a:prstGeom prst="rect">
            <a:avLst/>
          </a:prstGeom>
          <a:ln>
            <a:noFill/>
          </a:ln>
          <a:effectLst>
            <a:softEdge rad="112500"/>
          </a:effectLst>
        </p:spPr>
      </p:pic>
      <p:pic>
        <p:nvPicPr>
          <p:cNvPr id="2" name="תמונה 1"/>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rot="193503">
            <a:off x="2622315" y="495098"/>
            <a:ext cx="4235686" cy="2382573"/>
          </a:xfrm>
          <a:prstGeom prst="rect">
            <a:avLst/>
          </a:prstGeom>
          <a:solidFill>
            <a:srgbClr val="FFFFFF">
              <a:shade val="85000"/>
            </a:srgbClr>
          </a:solidFill>
          <a:ln w="1079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613104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rotWithShape="1">
          <a:blip r:embed="rId2"/>
          <a:srcRect l="12489" r="12500"/>
          <a:stretch/>
        </p:blipFill>
        <p:spPr>
          <a:xfrm>
            <a:off x="0" y="0"/>
            <a:ext cx="9149744" cy="6858000"/>
          </a:xfrm>
          <a:prstGeom prst="rect">
            <a:avLst/>
          </a:prstGeom>
        </p:spPr>
      </p:pic>
      <p:pic>
        <p:nvPicPr>
          <p:cNvPr id="2052" name="Picture 4" descr="תמונה קשורה"/>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4014" y="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3"/>
          <p:cNvSpPr/>
          <p:nvPr/>
        </p:nvSpPr>
        <p:spPr>
          <a:xfrm>
            <a:off x="2085248" y="0"/>
            <a:ext cx="4979248" cy="369332"/>
          </a:xfrm>
          <a:prstGeom prst="rect">
            <a:avLst/>
          </a:prstGeom>
        </p:spPr>
        <p:txBody>
          <a:bodyPr wrap="none">
            <a:spAutoFit/>
          </a:bodyPr>
          <a:lstStyle/>
          <a:p>
            <a:r>
              <a:rPr lang="he-IL" dirty="0">
                <a:solidFill>
                  <a:srgbClr val="0070C0"/>
                </a:solidFill>
                <a:latin typeface="Arial" panose="020B0604020202020204" pitchFamily="34" charset="0"/>
                <a:cs typeface="Arial" panose="020B0604020202020204" pitchFamily="34" charset="0"/>
              </a:rPr>
              <a:t>המודל מבוסס על הגישה </a:t>
            </a:r>
            <a:r>
              <a:rPr lang="he-IL" b="1" dirty="0">
                <a:solidFill>
                  <a:srgbClr val="0070C0"/>
                </a:solidFill>
                <a:latin typeface="Arial" panose="020B0604020202020204" pitchFamily="34" charset="0"/>
                <a:cs typeface="Arial" panose="020B0604020202020204" pitchFamily="34" charset="0"/>
              </a:rPr>
              <a:t>הקונסטרוקטיביסטית</a:t>
            </a:r>
            <a:r>
              <a:rPr lang="he-IL" dirty="0">
                <a:solidFill>
                  <a:srgbClr val="0070C0"/>
                </a:solidFill>
                <a:latin typeface="Arial" panose="020B0604020202020204" pitchFamily="34" charset="0"/>
                <a:cs typeface="Arial" panose="020B0604020202020204" pitchFamily="34" charset="0"/>
              </a:rPr>
              <a:t> בחינוך</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35319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8944" y="282040"/>
            <a:ext cx="1089209" cy="1128059"/>
          </a:xfrm>
          <a:prstGeom prst="rect">
            <a:avLst/>
          </a:prstGeom>
          <a:solidFill>
            <a:schemeClr val="bg1"/>
          </a:solidFill>
        </p:spPr>
        <p:txBody>
          <a:bodyPr wrap="square" rtlCol="1">
            <a:spAutoFit/>
          </a:bodyPr>
          <a:lstStyle/>
          <a:p>
            <a:endParaRPr lang="he-IL" dirty="0"/>
          </a:p>
        </p:txBody>
      </p:sp>
      <p:pic>
        <p:nvPicPr>
          <p:cNvPr id="4" name="תמונה 3"/>
          <p:cNvPicPr>
            <a:picLocks noChangeAspect="1"/>
          </p:cNvPicPr>
          <p:nvPr/>
        </p:nvPicPr>
        <p:blipFill>
          <a:blip r:embed="rId2"/>
          <a:stretch>
            <a:fillRect/>
          </a:stretch>
        </p:blipFill>
        <p:spPr>
          <a:xfrm>
            <a:off x="249794" y="3912881"/>
            <a:ext cx="4302033" cy="2421184"/>
          </a:xfrm>
          <a:prstGeom prst="rect">
            <a:avLst/>
          </a:prstGeom>
          <a:solidFill>
            <a:srgbClr val="FFFFFF">
              <a:shade val="85000"/>
            </a:srgbClr>
          </a:solidFill>
          <a:ln w="1079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510988" y="255577"/>
            <a:ext cx="8189259" cy="677108"/>
          </a:xfrm>
          <a:prstGeom prst="rect">
            <a:avLst/>
          </a:prstGeom>
          <a:noFill/>
        </p:spPr>
        <p:txBody>
          <a:bodyPr wrap="square" rtlCol="1">
            <a:spAutoFit/>
          </a:bodyPr>
          <a:lstStyle/>
          <a:p>
            <a:pPr rtl="1"/>
            <a:r>
              <a:rPr lang="he-IL" sz="2400" b="1" dirty="0">
                <a:solidFill>
                  <a:srgbClr val="993366"/>
                </a:solidFill>
              </a:rPr>
              <a:t>מפגש עם </a:t>
            </a:r>
            <a:r>
              <a:rPr lang="he-IL" sz="2400" b="1" dirty="0" smtClean="0">
                <a:solidFill>
                  <a:srgbClr val="993366"/>
                </a:solidFill>
              </a:rPr>
              <a:t>תלמידים – "לאט </a:t>
            </a:r>
            <a:r>
              <a:rPr lang="he-IL" sz="2400" b="1" dirty="0" err="1">
                <a:solidFill>
                  <a:srgbClr val="993366"/>
                </a:solidFill>
              </a:rPr>
              <a:t>לאט</a:t>
            </a:r>
            <a:r>
              <a:rPr lang="he-IL" sz="2400" b="1" dirty="0">
                <a:solidFill>
                  <a:srgbClr val="993366"/>
                </a:solidFill>
              </a:rPr>
              <a:t> עם השנים אתה לומד לקחת </a:t>
            </a:r>
            <a:r>
              <a:rPr lang="he-IL" sz="2400" b="1" dirty="0" smtClean="0">
                <a:solidFill>
                  <a:srgbClr val="993366"/>
                </a:solidFill>
              </a:rPr>
              <a:t>אחריות" </a:t>
            </a:r>
            <a:r>
              <a:rPr lang="he-IL" sz="1400" dirty="0" smtClean="0">
                <a:solidFill>
                  <a:srgbClr val="993366"/>
                </a:solidFill>
              </a:rPr>
              <a:t>מדברי אחד התלמידים</a:t>
            </a:r>
            <a:endParaRPr lang="he-IL" sz="1400" dirty="0">
              <a:solidFill>
                <a:srgbClr val="993366"/>
              </a:solidFill>
            </a:endParaRPr>
          </a:p>
        </p:txBody>
      </p:sp>
      <p:sp>
        <p:nvSpPr>
          <p:cNvPr id="7" name="TextBox 6"/>
          <p:cNvSpPr txBox="1"/>
          <p:nvPr/>
        </p:nvSpPr>
        <p:spPr>
          <a:xfrm>
            <a:off x="13447" y="1225007"/>
            <a:ext cx="4356847" cy="969496"/>
          </a:xfrm>
          <a:prstGeom prst="rect">
            <a:avLst/>
          </a:prstGeom>
          <a:noFill/>
        </p:spPr>
        <p:txBody>
          <a:bodyPr wrap="square" rtlCol="1">
            <a:spAutoFit/>
          </a:bodyPr>
          <a:lstStyle/>
          <a:p>
            <a:pPr marL="285750" indent="-285750" algn="r" rtl="1">
              <a:buFont typeface="Courier New" panose="02070309020205020404" pitchFamily="49" charset="0"/>
              <a:buChar char="o"/>
            </a:pPr>
            <a:r>
              <a:rPr lang="he-IL" sz="1900" dirty="0" smtClean="0">
                <a:solidFill>
                  <a:schemeClr val="tx2">
                    <a:lumMod val="75000"/>
                  </a:schemeClr>
                </a:solidFill>
              </a:rPr>
              <a:t>... לא חייבים לעבוד בבית, זו בחירה שלך. אם אתה מנהל את הזמן נכון בבית-הספר אין סיבה לעבוד בבית.</a:t>
            </a:r>
            <a:endParaRPr lang="he-IL" sz="1900" dirty="0">
              <a:solidFill>
                <a:schemeClr val="tx2">
                  <a:lumMod val="75000"/>
                </a:schemeClr>
              </a:solidFill>
            </a:endParaRPr>
          </a:p>
        </p:txBody>
      </p:sp>
      <p:sp>
        <p:nvSpPr>
          <p:cNvPr id="8" name="TextBox 7"/>
          <p:cNvSpPr txBox="1"/>
          <p:nvPr/>
        </p:nvSpPr>
        <p:spPr>
          <a:xfrm>
            <a:off x="4571998" y="2943385"/>
            <a:ext cx="4356847" cy="969496"/>
          </a:xfrm>
          <a:prstGeom prst="rect">
            <a:avLst/>
          </a:prstGeom>
          <a:noFill/>
        </p:spPr>
        <p:txBody>
          <a:bodyPr wrap="square" rtlCol="1">
            <a:spAutoFit/>
          </a:bodyPr>
          <a:lstStyle/>
          <a:p>
            <a:pPr marL="285750" indent="-285750" algn="r" rtl="1">
              <a:buFont typeface="Courier New" panose="02070309020205020404" pitchFamily="49" charset="0"/>
              <a:buChar char="o"/>
            </a:pPr>
            <a:r>
              <a:rPr lang="he-IL" sz="1900" dirty="0" smtClean="0">
                <a:solidFill>
                  <a:schemeClr val="tx2">
                    <a:lumMod val="75000"/>
                  </a:schemeClr>
                </a:solidFill>
              </a:rPr>
              <a:t>העבודה בקבוצה לא נופלת על התלמידים החזקים, כי התהליך מתחיל בשלב של חקר אישי, אז כל אחד מגיע לקבוצה עם ידע.</a:t>
            </a:r>
            <a:endParaRPr lang="he-IL" sz="1900" dirty="0">
              <a:solidFill>
                <a:schemeClr val="tx2">
                  <a:lumMod val="75000"/>
                </a:schemeClr>
              </a:solidFill>
            </a:endParaRPr>
          </a:p>
        </p:txBody>
      </p:sp>
      <p:sp>
        <p:nvSpPr>
          <p:cNvPr id="9" name="TextBox 8"/>
          <p:cNvSpPr txBox="1"/>
          <p:nvPr/>
        </p:nvSpPr>
        <p:spPr>
          <a:xfrm>
            <a:off x="4571997" y="3999839"/>
            <a:ext cx="4356847" cy="1261884"/>
          </a:xfrm>
          <a:prstGeom prst="rect">
            <a:avLst/>
          </a:prstGeom>
          <a:noFill/>
        </p:spPr>
        <p:txBody>
          <a:bodyPr wrap="square" rtlCol="1">
            <a:spAutoFit/>
          </a:bodyPr>
          <a:lstStyle/>
          <a:p>
            <a:pPr marL="285750" indent="-285750" algn="r" rtl="1">
              <a:buFont typeface="Courier New" panose="02070309020205020404" pitchFamily="49" charset="0"/>
              <a:buChar char="o"/>
            </a:pPr>
            <a:r>
              <a:rPr lang="he-IL" sz="1900" dirty="0" smtClean="0">
                <a:solidFill>
                  <a:srgbClr val="002060"/>
                </a:solidFill>
              </a:rPr>
              <a:t>בכתה ז' התהליך מאוד מובנה, ב-ט' הוא פתוח </a:t>
            </a:r>
          </a:p>
          <a:p>
            <a:pPr algn="r" rtl="1"/>
            <a:r>
              <a:rPr lang="he-IL" sz="1900" dirty="0" smtClean="0">
                <a:solidFill>
                  <a:srgbClr val="002060"/>
                </a:solidFill>
              </a:rPr>
              <a:t>     ואני יכולה לבחור איך לעשות אותו, אם סביב </a:t>
            </a:r>
          </a:p>
          <a:p>
            <a:pPr algn="r" rtl="1"/>
            <a:r>
              <a:rPr lang="he-IL" sz="1900" dirty="0" smtClean="0">
                <a:solidFill>
                  <a:srgbClr val="002060"/>
                </a:solidFill>
              </a:rPr>
              <a:t>     שאלת חקר או דילמה או להתבסס על ספר </a:t>
            </a:r>
            <a:r>
              <a:rPr lang="en-US" sz="1900" dirty="0" smtClean="0">
                <a:solidFill>
                  <a:srgbClr val="002060"/>
                </a:solidFill>
              </a:rPr>
              <a:t/>
            </a:r>
            <a:br>
              <a:rPr lang="en-US" sz="1900" dirty="0" smtClean="0">
                <a:solidFill>
                  <a:srgbClr val="002060"/>
                </a:solidFill>
              </a:rPr>
            </a:br>
            <a:r>
              <a:rPr lang="he-IL" sz="1900" dirty="0" smtClean="0">
                <a:solidFill>
                  <a:srgbClr val="002060"/>
                </a:solidFill>
              </a:rPr>
              <a:t>     שקשור לנושא.  </a:t>
            </a:r>
            <a:endParaRPr lang="he-IL" sz="1900" dirty="0">
              <a:solidFill>
                <a:srgbClr val="002060"/>
              </a:solidFill>
            </a:endParaRPr>
          </a:p>
        </p:txBody>
      </p:sp>
      <p:sp>
        <p:nvSpPr>
          <p:cNvPr id="10" name="TextBox 9"/>
          <p:cNvSpPr txBox="1"/>
          <p:nvPr/>
        </p:nvSpPr>
        <p:spPr>
          <a:xfrm>
            <a:off x="4571996" y="1057965"/>
            <a:ext cx="4356847" cy="677108"/>
          </a:xfrm>
          <a:prstGeom prst="rect">
            <a:avLst/>
          </a:prstGeom>
          <a:noFill/>
        </p:spPr>
        <p:txBody>
          <a:bodyPr wrap="square" rtlCol="1">
            <a:spAutoFit/>
          </a:bodyPr>
          <a:lstStyle/>
          <a:p>
            <a:pPr marL="285750" indent="-285750" algn="r" rtl="1">
              <a:buFont typeface="Courier New" panose="02070309020205020404" pitchFamily="49" charset="0"/>
              <a:buChar char="o"/>
            </a:pPr>
            <a:r>
              <a:rPr lang="he-IL" sz="1900" dirty="0" smtClean="0">
                <a:solidFill>
                  <a:srgbClr val="002060"/>
                </a:solidFill>
              </a:rPr>
              <a:t>התהליכים האלה מלמדים אותנו על איך נוח וטוב לנו ללמוד, ועל בחירות נכונות לנו.</a:t>
            </a:r>
            <a:endParaRPr lang="he-IL" sz="1900" dirty="0">
              <a:solidFill>
                <a:srgbClr val="002060"/>
              </a:solidFill>
            </a:endParaRPr>
          </a:p>
        </p:txBody>
      </p:sp>
      <p:sp>
        <p:nvSpPr>
          <p:cNvPr id="11" name="TextBox 10"/>
          <p:cNvSpPr txBox="1"/>
          <p:nvPr/>
        </p:nvSpPr>
        <p:spPr>
          <a:xfrm>
            <a:off x="4571995" y="1893997"/>
            <a:ext cx="4356847" cy="384721"/>
          </a:xfrm>
          <a:prstGeom prst="rect">
            <a:avLst/>
          </a:prstGeom>
          <a:noFill/>
        </p:spPr>
        <p:txBody>
          <a:bodyPr wrap="square" rtlCol="1">
            <a:spAutoFit/>
          </a:bodyPr>
          <a:lstStyle/>
          <a:p>
            <a:pPr marL="285750" indent="-285750" algn="r" rtl="1">
              <a:buFont typeface="Courier New" panose="02070309020205020404" pitchFamily="49" charset="0"/>
              <a:buChar char="o"/>
            </a:pPr>
            <a:r>
              <a:rPr lang="he-IL" sz="1900" dirty="0" smtClean="0">
                <a:solidFill>
                  <a:schemeClr val="tx2">
                    <a:lumMod val="75000"/>
                  </a:schemeClr>
                </a:solidFill>
              </a:rPr>
              <a:t>כל אחד מאתגר את עצמו</a:t>
            </a:r>
            <a:endParaRPr lang="he-IL" sz="1900" dirty="0">
              <a:solidFill>
                <a:schemeClr val="tx2">
                  <a:lumMod val="75000"/>
                </a:schemeClr>
              </a:solidFill>
            </a:endParaRPr>
          </a:p>
        </p:txBody>
      </p:sp>
      <p:sp>
        <p:nvSpPr>
          <p:cNvPr id="13" name="TextBox 12"/>
          <p:cNvSpPr txBox="1"/>
          <p:nvPr/>
        </p:nvSpPr>
        <p:spPr>
          <a:xfrm>
            <a:off x="13447" y="2272899"/>
            <a:ext cx="4356847" cy="677108"/>
          </a:xfrm>
          <a:prstGeom prst="rect">
            <a:avLst/>
          </a:prstGeom>
          <a:noFill/>
        </p:spPr>
        <p:txBody>
          <a:bodyPr wrap="square" rtlCol="1">
            <a:spAutoFit/>
          </a:bodyPr>
          <a:lstStyle/>
          <a:p>
            <a:pPr marL="285750" indent="-285750" algn="r" rtl="1">
              <a:buFont typeface="Courier New" panose="02070309020205020404" pitchFamily="49" charset="0"/>
              <a:buChar char="o"/>
            </a:pPr>
            <a:r>
              <a:rPr lang="he-IL" sz="1900" dirty="0" smtClean="0">
                <a:solidFill>
                  <a:srgbClr val="002060"/>
                </a:solidFill>
              </a:rPr>
              <a:t>בחקר את יכולה שיעור אחד לעבוד ושיעור אחד לא, זו מיומנות של אחריות</a:t>
            </a:r>
            <a:endParaRPr lang="he-IL" sz="1900" dirty="0">
              <a:solidFill>
                <a:srgbClr val="002060"/>
              </a:solidFill>
            </a:endParaRPr>
          </a:p>
        </p:txBody>
      </p:sp>
      <p:sp>
        <p:nvSpPr>
          <p:cNvPr id="14" name="TextBox 13"/>
          <p:cNvSpPr txBox="1"/>
          <p:nvPr/>
        </p:nvSpPr>
        <p:spPr>
          <a:xfrm>
            <a:off x="4571994" y="2384352"/>
            <a:ext cx="4356847" cy="384721"/>
          </a:xfrm>
          <a:prstGeom prst="rect">
            <a:avLst/>
          </a:prstGeom>
          <a:noFill/>
        </p:spPr>
        <p:txBody>
          <a:bodyPr wrap="square" rtlCol="1">
            <a:spAutoFit/>
          </a:bodyPr>
          <a:lstStyle/>
          <a:p>
            <a:pPr marL="285750" indent="-285750" algn="r" rtl="1">
              <a:buFont typeface="Courier New" panose="02070309020205020404" pitchFamily="49" charset="0"/>
              <a:buChar char="o"/>
            </a:pPr>
            <a:r>
              <a:rPr lang="he-IL" sz="1900" dirty="0" smtClean="0">
                <a:solidFill>
                  <a:srgbClr val="002060"/>
                </a:solidFill>
              </a:rPr>
              <a:t>יש הרבה בחירה, זו מיומנות לדעת לבחור</a:t>
            </a:r>
            <a:endParaRPr lang="he-IL" sz="1900" dirty="0">
              <a:solidFill>
                <a:srgbClr val="002060"/>
              </a:solidFill>
            </a:endParaRPr>
          </a:p>
        </p:txBody>
      </p:sp>
      <p:sp>
        <p:nvSpPr>
          <p:cNvPr id="15" name="TextBox 14"/>
          <p:cNvSpPr txBox="1"/>
          <p:nvPr/>
        </p:nvSpPr>
        <p:spPr>
          <a:xfrm>
            <a:off x="13447" y="3101521"/>
            <a:ext cx="4356847" cy="384721"/>
          </a:xfrm>
          <a:prstGeom prst="rect">
            <a:avLst/>
          </a:prstGeom>
          <a:noFill/>
        </p:spPr>
        <p:txBody>
          <a:bodyPr wrap="square" rtlCol="1">
            <a:spAutoFit/>
          </a:bodyPr>
          <a:lstStyle/>
          <a:p>
            <a:pPr marL="285750" indent="-285750" algn="r" rtl="1">
              <a:buFont typeface="Courier New" panose="02070309020205020404" pitchFamily="49" charset="0"/>
              <a:buChar char="o"/>
            </a:pPr>
            <a:r>
              <a:rPr lang="he-IL" sz="1900" dirty="0" smtClean="0">
                <a:solidFill>
                  <a:schemeClr val="tx2">
                    <a:lumMod val="75000"/>
                  </a:schemeClr>
                </a:solidFill>
              </a:rPr>
              <a:t>העבודה שלי היא ייחודית</a:t>
            </a:r>
            <a:endParaRPr lang="he-IL" sz="1900" dirty="0">
              <a:solidFill>
                <a:schemeClr val="tx2">
                  <a:lumMod val="75000"/>
                </a:schemeClr>
              </a:solidFill>
            </a:endParaRPr>
          </a:p>
        </p:txBody>
      </p:sp>
      <p:sp>
        <p:nvSpPr>
          <p:cNvPr id="16" name="TextBox 15"/>
          <p:cNvSpPr txBox="1"/>
          <p:nvPr/>
        </p:nvSpPr>
        <p:spPr>
          <a:xfrm>
            <a:off x="4571997" y="5345688"/>
            <a:ext cx="4356847" cy="677108"/>
          </a:xfrm>
          <a:prstGeom prst="rect">
            <a:avLst/>
          </a:prstGeom>
          <a:noFill/>
        </p:spPr>
        <p:txBody>
          <a:bodyPr wrap="square" rtlCol="1">
            <a:spAutoFit/>
          </a:bodyPr>
          <a:lstStyle/>
          <a:p>
            <a:pPr marL="285750" indent="-285750" algn="r" rtl="1">
              <a:buFont typeface="Courier New" panose="02070309020205020404" pitchFamily="49" charset="0"/>
              <a:buChar char="o"/>
            </a:pPr>
            <a:r>
              <a:rPr lang="he-IL" sz="1900" dirty="0" smtClean="0">
                <a:solidFill>
                  <a:schemeClr val="tx2">
                    <a:lumMod val="75000"/>
                  </a:schemeClr>
                </a:solidFill>
              </a:rPr>
              <a:t>אתה מגלה את היכולות והכישורים שלך, </a:t>
            </a:r>
          </a:p>
          <a:p>
            <a:pPr algn="r" rtl="1"/>
            <a:r>
              <a:rPr lang="he-IL" sz="1900" dirty="0" smtClean="0">
                <a:solidFill>
                  <a:schemeClr val="tx2">
                    <a:lumMod val="75000"/>
                  </a:schemeClr>
                </a:solidFill>
              </a:rPr>
              <a:t>     וזה הרבה יותר משמעותי מתוכן</a:t>
            </a:r>
            <a:endParaRPr lang="he-IL" sz="1900" dirty="0">
              <a:solidFill>
                <a:schemeClr val="tx2">
                  <a:lumMod val="75000"/>
                </a:schemeClr>
              </a:solidFill>
            </a:endParaRPr>
          </a:p>
        </p:txBody>
      </p:sp>
    </p:spTree>
    <p:extLst>
      <p:ext uri="{BB962C8B-B14F-4D97-AF65-F5344CB8AC3E}">
        <p14:creationId xmlns:p14="http://schemas.microsoft.com/office/powerpoint/2010/main" val="26691196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403408" y="4234626"/>
            <a:ext cx="4222378" cy="2375088"/>
          </a:xfrm>
          <a:prstGeom prst="rect">
            <a:avLst/>
          </a:prstGeom>
          <a:solidFill>
            <a:srgbClr val="FFFFFF">
              <a:shade val="85000"/>
            </a:srgbClr>
          </a:solidFill>
          <a:ln w="952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a:off x="2003611" y="1888"/>
            <a:ext cx="5244352" cy="461665"/>
          </a:xfrm>
          <a:prstGeom prst="rect">
            <a:avLst/>
          </a:prstGeom>
          <a:solidFill>
            <a:schemeClr val="bg1"/>
          </a:solidFill>
        </p:spPr>
        <p:txBody>
          <a:bodyPr wrap="square" rtlCol="1">
            <a:spAutoFit/>
          </a:bodyPr>
          <a:lstStyle/>
          <a:p>
            <a:pPr algn="ctr" rtl="1"/>
            <a:r>
              <a:rPr lang="he-IL" sz="2400" b="1" dirty="0" smtClean="0">
                <a:solidFill>
                  <a:srgbClr val="993366"/>
                </a:solidFill>
              </a:rPr>
              <a:t>מפגש עם מורים המלמדים בבית-הספר</a:t>
            </a:r>
          </a:p>
        </p:txBody>
      </p:sp>
      <p:sp>
        <p:nvSpPr>
          <p:cNvPr id="4" name="מלבן 3"/>
          <p:cNvSpPr/>
          <p:nvPr/>
        </p:nvSpPr>
        <p:spPr>
          <a:xfrm>
            <a:off x="416857" y="477000"/>
            <a:ext cx="8417859" cy="5673348"/>
          </a:xfrm>
          <a:prstGeom prst="rect">
            <a:avLst/>
          </a:prstGeom>
        </p:spPr>
        <p:txBody>
          <a:bodyPr wrap="square">
            <a:spAutoFit/>
          </a:bodyPr>
          <a:lstStyle/>
          <a:p>
            <a:pPr algn="r" rtl="1"/>
            <a:r>
              <a:rPr lang="he-IL" sz="2000" b="1" dirty="0" smtClean="0">
                <a:solidFill>
                  <a:schemeClr val="tx1">
                    <a:lumMod val="75000"/>
                  </a:schemeClr>
                </a:solidFill>
              </a:rPr>
              <a:t>     שלב </a:t>
            </a:r>
            <a:r>
              <a:rPr lang="he-IL" sz="2000" b="1" dirty="0">
                <a:solidFill>
                  <a:schemeClr val="tx1">
                    <a:lumMod val="75000"/>
                  </a:schemeClr>
                </a:solidFill>
              </a:rPr>
              <a:t>החקר - למידה תוך כדי הפקת </a:t>
            </a:r>
            <a:r>
              <a:rPr lang="he-IL" sz="2000" b="1" dirty="0" smtClean="0">
                <a:solidFill>
                  <a:schemeClr val="tx1">
                    <a:lumMod val="75000"/>
                  </a:schemeClr>
                </a:solidFill>
              </a:rPr>
              <a:t>תוצר:</a:t>
            </a:r>
          </a:p>
          <a:p>
            <a:pPr algn="r" rtl="1"/>
            <a:endParaRPr lang="he-IL" sz="1400" b="1" dirty="0" smtClean="0"/>
          </a:p>
          <a:p>
            <a:pPr marL="342900" indent="-342900" algn="r" rtl="1">
              <a:buFont typeface="Wingdings" panose="05000000000000000000" pitchFamily="2" charset="2"/>
              <a:buChar char="Ø"/>
            </a:pPr>
            <a:r>
              <a:rPr lang="he-IL" sz="2000" b="1" dirty="0" smtClean="0">
                <a:solidFill>
                  <a:srgbClr val="0000FF"/>
                </a:solidFill>
                <a:latin typeface="Arial" panose="020B0604020202020204" pitchFamily="34" charset="0"/>
              </a:rPr>
              <a:t>האחריות</a:t>
            </a:r>
            <a:r>
              <a:rPr lang="he-IL" sz="2000" b="1" dirty="0" smtClean="0">
                <a:solidFill>
                  <a:srgbClr val="558ED5"/>
                </a:solidFill>
                <a:latin typeface="Arial" panose="020B0604020202020204" pitchFamily="34" charset="0"/>
              </a:rPr>
              <a:t> </a:t>
            </a:r>
            <a:r>
              <a:rPr lang="he-IL" sz="2000" b="1" dirty="0">
                <a:solidFill>
                  <a:srgbClr val="558ED5"/>
                </a:solidFill>
                <a:latin typeface="Arial" panose="020B0604020202020204" pitchFamily="34" charset="0"/>
              </a:rPr>
              <a:t>על הלמידה </a:t>
            </a:r>
            <a:r>
              <a:rPr lang="he-IL" sz="2000" b="1" dirty="0">
                <a:solidFill>
                  <a:srgbClr val="0000FF"/>
                </a:solidFill>
                <a:latin typeface="Arial" panose="020B0604020202020204" pitchFamily="34" charset="0"/>
              </a:rPr>
              <a:t>בידי התלמיד</a:t>
            </a:r>
            <a:r>
              <a:rPr lang="he-IL" sz="2000" b="1" dirty="0">
                <a:solidFill>
                  <a:srgbClr val="558ED5"/>
                </a:solidFill>
                <a:latin typeface="Arial" panose="020B0604020202020204" pitchFamily="34" charset="0"/>
              </a:rPr>
              <a:t>. הוא </a:t>
            </a:r>
            <a:r>
              <a:rPr lang="he-IL" sz="2000" b="1" dirty="0">
                <a:solidFill>
                  <a:srgbClr val="0000FF"/>
                </a:solidFill>
                <a:latin typeface="Arial" panose="020B0604020202020204" pitchFamily="34" charset="0"/>
              </a:rPr>
              <a:t>מנהל את הזמן</a:t>
            </a:r>
            <a:r>
              <a:rPr lang="he-IL" sz="2000" b="1" dirty="0">
                <a:solidFill>
                  <a:srgbClr val="558ED5"/>
                </a:solidFill>
                <a:latin typeface="Arial" panose="020B0604020202020204" pitchFamily="34" charset="0"/>
              </a:rPr>
              <a:t>. </a:t>
            </a:r>
            <a:endParaRPr lang="he-IL" sz="2000" b="1" dirty="0" smtClean="0">
              <a:solidFill>
                <a:srgbClr val="558ED5"/>
              </a:solidFill>
              <a:latin typeface="Arial" panose="020B0604020202020204" pitchFamily="34" charset="0"/>
            </a:endParaRPr>
          </a:p>
          <a:p>
            <a:pPr algn="r" rtl="1"/>
            <a:r>
              <a:rPr lang="he-IL" sz="2000" b="1" dirty="0" smtClean="0">
                <a:solidFill>
                  <a:srgbClr val="558ED5"/>
                </a:solidFill>
                <a:latin typeface="Arial" panose="020B0604020202020204" pitchFamily="34" charset="0"/>
              </a:rPr>
              <a:t>     התלמיד </a:t>
            </a:r>
            <a:r>
              <a:rPr lang="he-IL" sz="2000" b="1" dirty="0">
                <a:solidFill>
                  <a:srgbClr val="0000FF"/>
                </a:solidFill>
                <a:latin typeface="Arial" panose="020B0604020202020204" pitchFamily="34" charset="0"/>
              </a:rPr>
              <a:t>בוחר</a:t>
            </a:r>
            <a:r>
              <a:rPr lang="he-IL" sz="2000" b="1" dirty="0">
                <a:solidFill>
                  <a:srgbClr val="558ED5"/>
                </a:solidFill>
                <a:latin typeface="Arial" panose="020B0604020202020204" pitchFamily="34" charset="0"/>
              </a:rPr>
              <a:t> את </a:t>
            </a:r>
            <a:r>
              <a:rPr lang="he-IL" sz="2000" b="1" dirty="0">
                <a:solidFill>
                  <a:srgbClr val="0000FF"/>
                </a:solidFill>
                <a:latin typeface="Arial" panose="020B0604020202020204" pitchFamily="34" charset="0"/>
              </a:rPr>
              <a:t>נושא</a:t>
            </a:r>
            <a:r>
              <a:rPr lang="he-IL" sz="2000" b="1" dirty="0">
                <a:solidFill>
                  <a:srgbClr val="558ED5"/>
                </a:solidFill>
                <a:latin typeface="Arial" panose="020B0604020202020204" pitchFamily="34" charset="0"/>
              </a:rPr>
              <a:t> החקר </a:t>
            </a:r>
            <a:r>
              <a:rPr lang="he-IL" sz="2000" b="1" dirty="0" smtClean="0">
                <a:solidFill>
                  <a:srgbClr val="558ED5"/>
                </a:solidFill>
                <a:latin typeface="Arial" panose="020B0604020202020204" pitchFamily="34" charset="0"/>
              </a:rPr>
              <a:t>ואת </a:t>
            </a:r>
            <a:r>
              <a:rPr lang="he-IL" sz="2000" b="1" dirty="0" smtClean="0">
                <a:solidFill>
                  <a:srgbClr val="0000FF"/>
                </a:solidFill>
                <a:latin typeface="Arial" panose="020B0604020202020204" pitchFamily="34" charset="0"/>
              </a:rPr>
              <a:t>דרכי החקירה,</a:t>
            </a:r>
            <a:r>
              <a:rPr lang="he-IL" sz="2000" b="1" dirty="0" smtClean="0">
                <a:solidFill>
                  <a:srgbClr val="558ED5"/>
                </a:solidFill>
                <a:latin typeface="Arial" panose="020B0604020202020204" pitchFamily="34" charset="0"/>
              </a:rPr>
              <a:t> </a:t>
            </a:r>
            <a:r>
              <a:rPr lang="he-IL" sz="2000" b="1" dirty="0">
                <a:solidFill>
                  <a:srgbClr val="558ED5"/>
                </a:solidFill>
                <a:latin typeface="Arial" panose="020B0604020202020204" pitchFamily="34" charset="0"/>
              </a:rPr>
              <a:t>ובוחר את </a:t>
            </a:r>
            <a:r>
              <a:rPr lang="he-IL" sz="2000" b="1" dirty="0">
                <a:solidFill>
                  <a:srgbClr val="0000FF"/>
                </a:solidFill>
                <a:latin typeface="Arial" panose="020B0604020202020204" pitchFamily="34" charset="0"/>
              </a:rPr>
              <a:t>מידת </a:t>
            </a:r>
            <a:r>
              <a:rPr lang="he-IL" sz="2000" b="1" dirty="0" smtClean="0">
                <a:solidFill>
                  <a:srgbClr val="0000FF"/>
                </a:solidFill>
                <a:latin typeface="Arial" panose="020B0604020202020204" pitchFamily="34" charset="0"/>
              </a:rPr>
              <a:t>ההשקעה</a:t>
            </a:r>
            <a:r>
              <a:rPr lang="he-IL" sz="2000" b="1" dirty="0" smtClean="0">
                <a:solidFill>
                  <a:srgbClr val="558ED5"/>
                </a:solidFill>
                <a:latin typeface="Arial" panose="020B0604020202020204" pitchFamily="34" charset="0"/>
              </a:rPr>
              <a:t>.</a:t>
            </a:r>
          </a:p>
          <a:p>
            <a:pPr algn="r" rtl="1"/>
            <a:endParaRPr lang="he-IL" sz="1200" b="1" dirty="0">
              <a:solidFill>
                <a:srgbClr val="558ED5"/>
              </a:solidFill>
              <a:latin typeface="Arial" panose="020B0604020202020204" pitchFamily="34" charset="0"/>
            </a:endParaRPr>
          </a:p>
          <a:p>
            <a:pPr marL="342900" indent="-342900" algn="r" rtl="1">
              <a:buFont typeface="Wingdings" panose="05000000000000000000" pitchFamily="2" charset="2"/>
              <a:buChar char="Ø"/>
            </a:pPr>
            <a:r>
              <a:rPr lang="he-IL" sz="2000" b="1" dirty="0" smtClean="0">
                <a:solidFill>
                  <a:srgbClr val="0000FF"/>
                </a:solidFill>
                <a:latin typeface="Arial" panose="020B0604020202020204" pitchFamily="34" charset="0"/>
              </a:rPr>
              <a:t>המורה </a:t>
            </a:r>
            <a:r>
              <a:rPr lang="he-IL" sz="2000" b="1" dirty="0">
                <a:solidFill>
                  <a:srgbClr val="0000FF"/>
                </a:solidFill>
                <a:latin typeface="Arial" panose="020B0604020202020204" pitchFamily="34" charset="0"/>
              </a:rPr>
              <a:t>מנחה</a:t>
            </a:r>
            <a:r>
              <a:rPr lang="he-IL" sz="2000" b="1" dirty="0">
                <a:solidFill>
                  <a:srgbClr val="558ED5"/>
                </a:solidFill>
                <a:latin typeface="Arial" panose="020B0604020202020204" pitchFamily="34" charset="0"/>
              </a:rPr>
              <a:t> את </a:t>
            </a:r>
            <a:r>
              <a:rPr lang="he-IL" sz="2000" b="1" dirty="0" smtClean="0">
                <a:solidFill>
                  <a:srgbClr val="558ED5"/>
                </a:solidFill>
                <a:latin typeface="Arial" panose="020B0604020202020204" pitchFamily="34" charset="0"/>
              </a:rPr>
              <a:t>התלמיד: </a:t>
            </a:r>
            <a:r>
              <a:rPr lang="he-IL" sz="2000" b="1" dirty="0">
                <a:solidFill>
                  <a:srgbClr val="558ED5"/>
                </a:solidFill>
                <a:latin typeface="Arial" panose="020B0604020202020204" pitchFamily="34" charset="0"/>
              </a:rPr>
              <a:t>שואל במטרה </a:t>
            </a:r>
            <a:r>
              <a:rPr lang="he-IL" sz="2000" b="1" dirty="0">
                <a:solidFill>
                  <a:srgbClr val="0000FF"/>
                </a:solidFill>
                <a:latin typeface="Arial" panose="020B0604020202020204" pitchFamily="34" charset="0"/>
              </a:rPr>
              <a:t>לעודד חשיבה</a:t>
            </a:r>
            <a:r>
              <a:rPr lang="he-IL" sz="2000" b="1" dirty="0">
                <a:solidFill>
                  <a:srgbClr val="558ED5"/>
                </a:solidFill>
                <a:latin typeface="Arial" panose="020B0604020202020204" pitchFamily="34" charset="0"/>
              </a:rPr>
              <a:t>, נמצא </a:t>
            </a:r>
            <a:r>
              <a:rPr lang="he-IL" sz="2000" b="1" dirty="0">
                <a:solidFill>
                  <a:srgbClr val="0000FF"/>
                </a:solidFill>
                <a:latin typeface="Arial" panose="020B0604020202020204" pitchFamily="34" charset="0"/>
              </a:rPr>
              <a:t>בדיאלוג עם התלמיד</a:t>
            </a:r>
            <a:r>
              <a:rPr lang="he-IL" sz="2000" b="1" dirty="0">
                <a:solidFill>
                  <a:srgbClr val="558ED5"/>
                </a:solidFill>
                <a:latin typeface="Arial" panose="020B0604020202020204" pitchFamily="34" charset="0"/>
              </a:rPr>
              <a:t> בעל פה ובכתב ו</a:t>
            </a:r>
            <a:r>
              <a:rPr lang="he-IL" sz="2000" b="1" dirty="0">
                <a:solidFill>
                  <a:srgbClr val="0000FF"/>
                </a:solidFill>
                <a:latin typeface="Arial" panose="020B0604020202020204" pitchFamily="34" charset="0"/>
              </a:rPr>
              <a:t>משקף</a:t>
            </a:r>
            <a:r>
              <a:rPr lang="he-IL" sz="2000" b="1" dirty="0">
                <a:solidFill>
                  <a:srgbClr val="558ED5"/>
                </a:solidFill>
                <a:latin typeface="Arial" panose="020B0604020202020204" pitchFamily="34" charset="0"/>
              </a:rPr>
              <a:t> לתלמיד את תהליך עבודתו. </a:t>
            </a:r>
            <a:endParaRPr lang="he-IL" sz="2000" dirty="0"/>
          </a:p>
          <a:p>
            <a:pPr marL="342900" indent="-342900" algn="r" rtl="1">
              <a:spcBef>
                <a:spcPts val="1100"/>
              </a:spcBef>
              <a:spcAft>
                <a:spcPts val="0"/>
              </a:spcAft>
              <a:buFont typeface="Wingdings" panose="05000000000000000000" pitchFamily="2" charset="2"/>
              <a:buChar char="Ø"/>
            </a:pPr>
            <a:r>
              <a:rPr lang="he-IL" sz="2000" b="1" dirty="0">
                <a:solidFill>
                  <a:srgbClr val="558ED5"/>
                </a:solidFill>
                <a:latin typeface="Arial" panose="020B0604020202020204" pitchFamily="34" charset="0"/>
              </a:rPr>
              <a:t>תהליך הלמידה </a:t>
            </a:r>
            <a:r>
              <a:rPr lang="he-IL" sz="2000" b="1" dirty="0">
                <a:solidFill>
                  <a:srgbClr val="0000FF"/>
                </a:solidFill>
                <a:latin typeface="Arial" panose="020B0604020202020204" pitchFamily="34" charset="0"/>
              </a:rPr>
              <a:t>מובנה ומדורג </a:t>
            </a:r>
            <a:r>
              <a:rPr lang="he-IL" sz="2000" b="1" dirty="0">
                <a:solidFill>
                  <a:srgbClr val="558ED5"/>
                </a:solidFill>
                <a:latin typeface="Arial" panose="020B0604020202020204" pitchFamily="34" charset="0"/>
              </a:rPr>
              <a:t>מז' ועד ט</a:t>
            </a:r>
            <a:r>
              <a:rPr lang="he-IL" sz="2000" b="1" dirty="0" smtClean="0">
                <a:solidFill>
                  <a:srgbClr val="558ED5"/>
                </a:solidFill>
                <a:latin typeface="Arial" panose="020B0604020202020204" pitchFamily="34" charset="0"/>
              </a:rPr>
              <a:t>'.</a:t>
            </a:r>
          </a:p>
          <a:p>
            <a:pPr marL="342900" indent="-342900" algn="r" rtl="1">
              <a:spcBef>
                <a:spcPts val="1100"/>
              </a:spcBef>
              <a:spcAft>
                <a:spcPts val="0"/>
              </a:spcAft>
              <a:buFont typeface="Wingdings" panose="05000000000000000000" pitchFamily="2" charset="2"/>
              <a:buChar char="Ø"/>
            </a:pPr>
            <a:r>
              <a:rPr lang="he-IL" sz="2000" b="1" dirty="0" smtClean="0">
                <a:solidFill>
                  <a:schemeClr val="tx2">
                    <a:lumMod val="75000"/>
                  </a:schemeClr>
                </a:solidFill>
                <a:latin typeface="Arial" panose="020B0604020202020204" pitchFamily="34" charset="0"/>
              </a:rPr>
              <a:t>"כן, זו הרבה עבודה לבדוק את העבודות, ללוות, להתאים את התהליך לתלמיד. למה להתאמץ? כי אין תחליף לילד שמצליח, שנהנה, שמרגיש מסוגלות, שמתעניין במה שהוא לומד, שעומד מול חבריו ומסביר להם על מה שלמד ומה דעתו על הנושא."</a:t>
            </a:r>
            <a:endParaRPr lang="he-IL" sz="2000" dirty="0" smtClean="0">
              <a:solidFill>
                <a:schemeClr val="tx2">
                  <a:lumMod val="75000"/>
                </a:schemeClr>
              </a:solidFill>
              <a:latin typeface="Arial" panose="020B0604020202020204" pitchFamily="34" charset="0"/>
            </a:endParaRPr>
          </a:p>
          <a:p>
            <a:pPr marL="342900" indent="-342900" algn="r" rtl="1">
              <a:spcBef>
                <a:spcPts val="1100"/>
              </a:spcBef>
              <a:spcAft>
                <a:spcPts val="0"/>
              </a:spcAft>
              <a:buFont typeface="Wingdings" panose="05000000000000000000" pitchFamily="2" charset="2"/>
              <a:buChar char="Ø"/>
            </a:pPr>
            <a:r>
              <a:rPr lang="he-IL" sz="2000" b="1" dirty="0" smtClean="0">
                <a:solidFill>
                  <a:schemeClr val="tx2">
                    <a:lumMod val="75000"/>
                  </a:schemeClr>
                </a:solidFill>
                <a:latin typeface="Arial" panose="020B0604020202020204" pitchFamily="34" charset="0"/>
              </a:rPr>
              <a:t>המורה עובד בצוות, </a:t>
            </a:r>
            <a:r>
              <a:rPr lang="en-US" sz="2000" b="1" dirty="0" smtClean="0">
                <a:solidFill>
                  <a:schemeClr val="tx2">
                    <a:lumMod val="75000"/>
                  </a:schemeClr>
                </a:solidFill>
                <a:latin typeface="Arial" panose="020B0604020202020204" pitchFamily="34" charset="0"/>
              </a:rPr>
              <a:t/>
            </a:r>
            <a:br>
              <a:rPr lang="en-US" sz="2000" b="1" dirty="0" smtClean="0">
                <a:solidFill>
                  <a:schemeClr val="tx2">
                    <a:lumMod val="75000"/>
                  </a:schemeClr>
                </a:solidFill>
                <a:latin typeface="Arial" panose="020B0604020202020204" pitchFamily="34" charset="0"/>
              </a:rPr>
            </a:br>
            <a:r>
              <a:rPr lang="he-IL" sz="2000" b="1" dirty="0" smtClean="0">
                <a:solidFill>
                  <a:schemeClr val="tx2">
                    <a:lumMod val="75000"/>
                  </a:schemeClr>
                </a:solidFill>
                <a:latin typeface="Arial" panose="020B0604020202020204" pitchFamily="34" charset="0"/>
              </a:rPr>
              <a:t>צוות הוא כוח והוא </a:t>
            </a:r>
            <a:r>
              <a:rPr lang="en-US" sz="2000" b="1" dirty="0" smtClean="0">
                <a:solidFill>
                  <a:schemeClr val="tx2">
                    <a:lumMod val="75000"/>
                  </a:schemeClr>
                </a:solidFill>
                <a:latin typeface="Arial" panose="020B0604020202020204" pitchFamily="34" charset="0"/>
              </a:rPr>
              <a:t/>
            </a:r>
            <a:br>
              <a:rPr lang="en-US" sz="2000" b="1" dirty="0" smtClean="0">
                <a:solidFill>
                  <a:schemeClr val="tx2">
                    <a:lumMod val="75000"/>
                  </a:schemeClr>
                </a:solidFill>
                <a:latin typeface="Arial" panose="020B0604020202020204" pitchFamily="34" charset="0"/>
              </a:rPr>
            </a:br>
            <a:r>
              <a:rPr lang="he-IL" sz="2000" b="1" dirty="0" smtClean="0">
                <a:solidFill>
                  <a:schemeClr val="tx2">
                    <a:lumMod val="75000"/>
                  </a:schemeClr>
                </a:solidFill>
                <a:latin typeface="Arial" panose="020B0604020202020204" pitchFamily="34" charset="0"/>
              </a:rPr>
              <a:t>מאפשר 'ריצה לטווח ארוך'</a:t>
            </a:r>
          </a:p>
          <a:p>
            <a:pPr marL="342900" indent="-342900" algn="r" rtl="1">
              <a:spcBef>
                <a:spcPts val="1100"/>
              </a:spcBef>
              <a:spcAft>
                <a:spcPts val="0"/>
              </a:spcAft>
              <a:buFont typeface="Wingdings" panose="05000000000000000000" pitchFamily="2" charset="2"/>
              <a:buChar char="Ø"/>
            </a:pPr>
            <a:r>
              <a:rPr lang="he-IL" sz="2000" b="1" dirty="0" smtClean="0">
                <a:solidFill>
                  <a:schemeClr val="tx2">
                    <a:lumMod val="75000"/>
                  </a:schemeClr>
                </a:solidFill>
                <a:latin typeface="Arial" panose="020B0604020202020204" pitchFamily="34" charset="0"/>
              </a:rPr>
              <a:t>הצוות בונה את תכנית הלימודים </a:t>
            </a:r>
            <a:r>
              <a:rPr lang="en-US" sz="2000" b="1" dirty="0" smtClean="0">
                <a:solidFill>
                  <a:schemeClr val="tx2">
                    <a:lumMod val="75000"/>
                  </a:schemeClr>
                </a:solidFill>
                <a:latin typeface="Arial" panose="020B0604020202020204" pitchFamily="34" charset="0"/>
              </a:rPr>
              <a:t/>
            </a:r>
            <a:br>
              <a:rPr lang="en-US" sz="2000" b="1" dirty="0" smtClean="0">
                <a:solidFill>
                  <a:schemeClr val="tx2">
                    <a:lumMod val="75000"/>
                  </a:schemeClr>
                </a:solidFill>
                <a:latin typeface="Arial" panose="020B0604020202020204" pitchFamily="34" charset="0"/>
              </a:rPr>
            </a:br>
            <a:r>
              <a:rPr lang="he-IL" sz="2000" b="1" dirty="0" smtClean="0">
                <a:solidFill>
                  <a:schemeClr val="tx2">
                    <a:lumMod val="75000"/>
                  </a:schemeClr>
                </a:solidFill>
                <a:latin typeface="Arial" panose="020B0604020202020204" pitchFamily="34" charset="0"/>
              </a:rPr>
              <a:t>ואת הערכתה</a:t>
            </a:r>
            <a:r>
              <a:rPr lang="he-IL" sz="2000" dirty="0"/>
              <a:t/>
            </a:r>
            <a:br>
              <a:rPr lang="he-IL" sz="2000" dirty="0"/>
            </a:br>
            <a:endParaRPr lang="he-IL" sz="2000" dirty="0"/>
          </a:p>
        </p:txBody>
      </p:sp>
    </p:spTree>
    <p:extLst>
      <p:ext uri="{BB962C8B-B14F-4D97-AF65-F5344CB8AC3E}">
        <p14:creationId xmlns:p14="http://schemas.microsoft.com/office/powerpoint/2010/main" val="30209654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261" y="121023"/>
            <a:ext cx="7301753" cy="430887"/>
          </a:xfrm>
          <a:prstGeom prst="rect">
            <a:avLst/>
          </a:prstGeom>
          <a:noFill/>
        </p:spPr>
        <p:txBody>
          <a:bodyPr wrap="square" rtlCol="1">
            <a:spAutoFit/>
          </a:bodyPr>
          <a:lstStyle/>
          <a:p>
            <a:pPr algn="r" rtl="1"/>
            <a:r>
              <a:rPr lang="he-IL" sz="2200" b="1" dirty="0" smtClean="0">
                <a:solidFill>
                  <a:srgbClr val="993366"/>
                </a:solidFill>
              </a:rPr>
              <a:t>לסיום נשאלו המורים מה הם לוקחים איתם מהביקור. קצת מדבריהם:</a:t>
            </a:r>
            <a:endParaRPr lang="he-IL" sz="2200" b="1" dirty="0">
              <a:solidFill>
                <a:srgbClr val="993366"/>
              </a:solidFill>
            </a:endParaRPr>
          </a:p>
        </p:txBody>
      </p:sp>
      <p:sp>
        <p:nvSpPr>
          <p:cNvPr id="12" name="TextBox 11"/>
          <p:cNvSpPr txBox="1"/>
          <p:nvPr/>
        </p:nvSpPr>
        <p:spPr>
          <a:xfrm>
            <a:off x="2407024" y="6145306"/>
            <a:ext cx="6508379" cy="673305"/>
          </a:xfrm>
          <a:prstGeom prst="rect">
            <a:avLst/>
          </a:prstGeom>
          <a:solidFill>
            <a:schemeClr val="bg1"/>
          </a:solidFill>
        </p:spPr>
        <p:txBody>
          <a:bodyPr wrap="square" rtlCol="1">
            <a:spAutoFit/>
          </a:bodyPr>
          <a:lstStyle/>
          <a:p>
            <a:endParaRPr lang="he-IL" dirty="0"/>
          </a:p>
        </p:txBody>
      </p:sp>
      <p:sp>
        <p:nvSpPr>
          <p:cNvPr id="3" name="TextBox 2"/>
          <p:cNvSpPr txBox="1"/>
          <p:nvPr/>
        </p:nvSpPr>
        <p:spPr>
          <a:xfrm>
            <a:off x="551329" y="659487"/>
            <a:ext cx="8364074" cy="6278642"/>
          </a:xfrm>
          <a:prstGeom prst="rect">
            <a:avLst/>
          </a:prstGeom>
          <a:noFill/>
        </p:spPr>
        <p:txBody>
          <a:bodyPr wrap="square" rtlCol="1">
            <a:spAutoFit/>
          </a:bodyPr>
          <a:lstStyle/>
          <a:p>
            <a:pPr marL="285750" indent="-285750" algn="r" rtl="1">
              <a:buClr>
                <a:schemeClr val="accent1">
                  <a:lumMod val="75000"/>
                </a:schemeClr>
              </a:buClr>
              <a:buFont typeface="Wingdings" panose="05000000000000000000" pitchFamily="2" charset="2"/>
              <a:buChar char="ü"/>
            </a:pPr>
            <a:r>
              <a:rPr lang="he-IL" sz="1900" b="1" dirty="0" smtClean="0"/>
              <a:t>אני מבין את המשמעות שכל המערכת מגויסת ללמידה אחרת</a:t>
            </a:r>
          </a:p>
          <a:p>
            <a:pPr algn="r" rtl="1">
              <a:buClr>
                <a:schemeClr val="accent1">
                  <a:lumMod val="75000"/>
                </a:schemeClr>
              </a:buClr>
            </a:pPr>
            <a:endParaRPr lang="he-IL" sz="1200" b="1" dirty="0"/>
          </a:p>
          <a:p>
            <a:pPr marL="285750" indent="-285750" algn="r" rtl="1">
              <a:buClr>
                <a:schemeClr val="accent1">
                  <a:lumMod val="75000"/>
                </a:schemeClr>
              </a:buClr>
              <a:buFont typeface="Wingdings" panose="05000000000000000000" pitchFamily="2" charset="2"/>
              <a:buChar char="ü"/>
            </a:pPr>
            <a:r>
              <a:rPr lang="he-IL" sz="1900" b="1" dirty="0" smtClean="0">
                <a:solidFill>
                  <a:schemeClr val="tx2">
                    <a:lumMod val="75000"/>
                  </a:schemeClr>
                </a:solidFill>
              </a:rPr>
              <a:t>מאוד התרשמתי מהמקצועיות של המארחים</a:t>
            </a:r>
          </a:p>
          <a:p>
            <a:pPr marL="285750" indent="-285750" algn="r" rtl="1">
              <a:buClr>
                <a:schemeClr val="accent1">
                  <a:lumMod val="75000"/>
                </a:schemeClr>
              </a:buClr>
              <a:buFont typeface="Wingdings" panose="05000000000000000000" pitchFamily="2" charset="2"/>
              <a:buChar char="ü"/>
            </a:pPr>
            <a:endParaRPr lang="he-IL" sz="1200" b="1" dirty="0"/>
          </a:p>
          <a:p>
            <a:pPr marL="285750" indent="-285750" algn="r" rtl="1">
              <a:buClr>
                <a:schemeClr val="accent1">
                  <a:lumMod val="75000"/>
                </a:schemeClr>
              </a:buClr>
              <a:buFont typeface="Wingdings" panose="05000000000000000000" pitchFamily="2" charset="2"/>
              <a:buChar char="ü"/>
            </a:pPr>
            <a:r>
              <a:rPr lang="he-IL" sz="1900" b="1" dirty="0" smtClean="0"/>
              <a:t>אני לוקחת איתי את השיח עם התלמידים</a:t>
            </a:r>
          </a:p>
          <a:p>
            <a:pPr marL="285750" indent="-285750" algn="r" rtl="1">
              <a:buClr>
                <a:schemeClr val="accent1">
                  <a:lumMod val="75000"/>
                </a:schemeClr>
              </a:buClr>
              <a:buFont typeface="Wingdings" panose="05000000000000000000" pitchFamily="2" charset="2"/>
              <a:buChar char="ü"/>
            </a:pPr>
            <a:endParaRPr lang="he-IL" sz="1200" b="1" dirty="0"/>
          </a:p>
          <a:p>
            <a:pPr marL="285750" indent="-285750" algn="r" rtl="1">
              <a:buClr>
                <a:schemeClr val="accent1">
                  <a:lumMod val="75000"/>
                </a:schemeClr>
              </a:buClr>
              <a:buFont typeface="Wingdings" panose="05000000000000000000" pitchFamily="2" charset="2"/>
              <a:buChar char="ü"/>
            </a:pPr>
            <a:r>
              <a:rPr lang="he-IL" sz="1900" b="1" dirty="0">
                <a:solidFill>
                  <a:schemeClr val="tx2">
                    <a:lumMod val="75000"/>
                  </a:schemeClr>
                </a:solidFill>
              </a:rPr>
              <a:t>אני יוצא עם האחריות של מנהל כלפי </a:t>
            </a:r>
            <a:r>
              <a:rPr lang="he-IL" sz="1900" b="1" dirty="0" smtClean="0">
                <a:solidFill>
                  <a:schemeClr val="tx2">
                    <a:lumMod val="75000"/>
                  </a:schemeClr>
                </a:solidFill>
              </a:rPr>
              <a:t>קהילה, שמבקשת </a:t>
            </a:r>
            <a:r>
              <a:rPr lang="en-US" sz="1900" b="1" dirty="0" smtClean="0">
                <a:solidFill>
                  <a:schemeClr val="tx2">
                    <a:lumMod val="75000"/>
                  </a:schemeClr>
                </a:solidFill>
              </a:rPr>
              <a:t/>
            </a:r>
            <a:br>
              <a:rPr lang="en-US" sz="1900" b="1" dirty="0" smtClean="0">
                <a:solidFill>
                  <a:schemeClr val="tx2">
                    <a:lumMod val="75000"/>
                  </a:schemeClr>
                </a:solidFill>
              </a:rPr>
            </a:br>
            <a:r>
              <a:rPr lang="he-IL" sz="1900" b="1" dirty="0" smtClean="0">
                <a:solidFill>
                  <a:schemeClr val="tx2">
                    <a:lumMod val="75000"/>
                  </a:schemeClr>
                </a:solidFill>
              </a:rPr>
              <a:t>ליצור </a:t>
            </a:r>
            <a:r>
              <a:rPr lang="he-IL" sz="1900" b="1" dirty="0">
                <a:solidFill>
                  <a:schemeClr val="tx2">
                    <a:lumMod val="75000"/>
                  </a:schemeClr>
                </a:solidFill>
              </a:rPr>
              <a:t>רצף נכון בין יסודי </a:t>
            </a:r>
            <a:r>
              <a:rPr lang="he-IL" sz="1900" b="1" dirty="0" smtClean="0">
                <a:solidFill>
                  <a:schemeClr val="tx2">
                    <a:lumMod val="75000"/>
                  </a:schemeClr>
                </a:solidFill>
              </a:rPr>
              <a:t>לחטיבה</a:t>
            </a:r>
            <a:endParaRPr lang="he-IL" sz="1900" b="1" dirty="0">
              <a:solidFill>
                <a:schemeClr val="tx2">
                  <a:lumMod val="75000"/>
                </a:schemeClr>
              </a:solidFill>
            </a:endParaRPr>
          </a:p>
          <a:p>
            <a:pPr marL="285750" indent="-285750" algn="r" rtl="1">
              <a:buClr>
                <a:schemeClr val="accent1">
                  <a:lumMod val="75000"/>
                </a:schemeClr>
              </a:buClr>
              <a:buFont typeface="Wingdings" panose="05000000000000000000" pitchFamily="2" charset="2"/>
              <a:buChar char="ü"/>
            </a:pPr>
            <a:endParaRPr lang="he-IL" sz="1200" b="1" dirty="0"/>
          </a:p>
          <a:p>
            <a:pPr marL="285750" indent="-285750" algn="r" rtl="1">
              <a:buClr>
                <a:schemeClr val="accent1">
                  <a:lumMod val="75000"/>
                </a:schemeClr>
              </a:buClr>
              <a:buFont typeface="Wingdings" panose="05000000000000000000" pitchFamily="2" charset="2"/>
              <a:buChar char="ü"/>
            </a:pPr>
            <a:r>
              <a:rPr lang="he-IL" sz="1900" b="1" dirty="0" smtClean="0"/>
              <a:t>לראות את החבר'ה הצעירים מאושרים, </a:t>
            </a:r>
            <a:r>
              <a:rPr lang="en-US" sz="1900" b="1" dirty="0" smtClean="0"/>
              <a:t/>
            </a:r>
            <a:br>
              <a:rPr lang="en-US" sz="1900" b="1" dirty="0" smtClean="0"/>
            </a:br>
            <a:r>
              <a:rPr lang="he-IL" sz="1900" b="1" dirty="0" smtClean="0"/>
              <a:t>נתן לי '</a:t>
            </a:r>
            <a:r>
              <a:rPr lang="he-IL" sz="1900" b="1" dirty="0" err="1" smtClean="0"/>
              <a:t>בוסט</a:t>
            </a:r>
            <a:r>
              <a:rPr lang="he-IL" sz="1900" b="1" dirty="0" smtClean="0"/>
              <a:t>' של אנרגיה</a:t>
            </a:r>
          </a:p>
          <a:p>
            <a:pPr marL="285750" indent="-285750" algn="r" rtl="1">
              <a:buClr>
                <a:schemeClr val="accent1">
                  <a:lumMod val="75000"/>
                </a:schemeClr>
              </a:buClr>
              <a:buFont typeface="Wingdings" panose="05000000000000000000" pitchFamily="2" charset="2"/>
              <a:buChar char="ü"/>
            </a:pPr>
            <a:endParaRPr lang="he-IL" sz="1200" b="1" dirty="0" smtClean="0"/>
          </a:p>
          <a:p>
            <a:pPr marL="285750" indent="-285750" algn="r" rtl="1">
              <a:buClr>
                <a:schemeClr val="accent1">
                  <a:lumMod val="75000"/>
                </a:schemeClr>
              </a:buClr>
              <a:buFont typeface="Wingdings" panose="05000000000000000000" pitchFamily="2" charset="2"/>
              <a:buChar char="ü"/>
            </a:pPr>
            <a:r>
              <a:rPr lang="he-IL" sz="1900" b="1" dirty="0" smtClean="0">
                <a:solidFill>
                  <a:schemeClr val="tx2">
                    <a:lumMod val="75000"/>
                  </a:schemeClr>
                </a:solidFill>
              </a:rPr>
              <a:t>מצא חן בעיני שאיפשהו ב-12 שנות לימוד הילד, </a:t>
            </a:r>
            <a:r>
              <a:rPr lang="en-US" sz="1900" b="1" dirty="0" smtClean="0">
                <a:solidFill>
                  <a:schemeClr val="tx2">
                    <a:lumMod val="75000"/>
                  </a:schemeClr>
                </a:solidFill>
              </a:rPr>
              <a:t/>
            </a:r>
            <a:br>
              <a:rPr lang="en-US" sz="1900" b="1" dirty="0" smtClean="0">
                <a:solidFill>
                  <a:schemeClr val="tx2">
                    <a:lumMod val="75000"/>
                  </a:schemeClr>
                </a:solidFill>
              </a:rPr>
            </a:br>
            <a:r>
              <a:rPr lang="he-IL" sz="1900" b="1" dirty="0" smtClean="0">
                <a:solidFill>
                  <a:schemeClr val="tx2">
                    <a:lumMod val="75000"/>
                  </a:schemeClr>
                </a:solidFill>
              </a:rPr>
              <a:t>נער יכול להתחבר לעולם שלו</a:t>
            </a:r>
          </a:p>
          <a:p>
            <a:pPr marL="285750" indent="-285750" algn="r" rtl="1">
              <a:buClr>
                <a:schemeClr val="accent1">
                  <a:lumMod val="75000"/>
                </a:schemeClr>
              </a:buClr>
              <a:buFont typeface="Wingdings" panose="05000000000000000000" pitchFamily="2" charset="2"/>
              <a:buChar char="ü"/>
            </a:pPr>
            <a:endParaRPr lang="he-IL" sz="1200" b="1" dirty="0"/>
          </a:p>
          <a:p>
            <a:pPr marL="285750" indent="-285750" algn="r" rtl="1">
              <a:buClr>
                <a:schemeClr val="accent1">
                  <a:lumMod val="75000"/>
                </a:schemeClr>
              </a:buClr>
              <a:buFont typeface="Wingdings" panose="05000000000000000000" pitchFamily="2" charset="2"/>
              <a:buChar char="ü"/>
            </a:pPr>
            <a:r>
              <a:rPr lang="he-IL" sz="1900" b="1" dirty="0" smtClean="0"/>
              <a:t>ככה בית-ספר צריך להראות, ואנחנו מתקדמים לשם </a:t>
            </a:r>
            <a:r>
              <a:rPr lang="en-US" sz="1900" b="1" dirty="0" smtClean="0"/>
              <a:t/>
            </a:r>
            <a:br>
              <a:rPr lang="en-US" sz="1900" b="1" dirty="0" smtClean="0"/>
            </a:br>
            <a:r>
              <a:rPr lang="he-IL" sz="1900" b="1" dirty="0" smtClean="0"/>
              <a:t>לאט מדי</a:t>
            </a:r>
          </a:p>
          <a:p>
            <a:pPr marL="285750" indent="-285750" algn="r" rtl="1">
              <a:buClr>
                <a:schemeClr val="accent1">
                  <a:lumMod val="75000"/>
                </a:schemeClr>
              </a:buClr>
              <a:buFont typeface="Wingdings" panose="05000000000000000000" pitchFamily="2" charset="2"/>
              <a:buChar char="ü"/>
            </a:pPr>
            <a:endParaRPr lang="he-IL" sz="1200" b="1" dirty="0"/>
          </a:p>
          <a:p>
            <a:pPr marL="285750" indent="-285750" algn="r" rtl="1">
              <a:buClr>
                <a:schemeClr val="accent1">
                  <a:lumMod val="75000"/>
                </a:schemeClr>
              </a:buClr>
              <a:buFont typeface="Wingdings" panose="05000000000000000000" pitchFamily="2" charset="2"/>
              <a:buChar char="ü"/>
            </a:pPr>
            <a:r>
              <a:rPr lang="he-IL" sz="1900" b="1" dirty="0" smtClean="0">
                <a:solidFill>
                  <a:schemeClr val="tx2">
                    <a:lumMod val="75000"/>
                  </a:schemeClr>
                </a:solidFill>
              </a:rPr>
              <a:t>אני לוקחת את הילד במרכז. האחריות שהוא לוקח, </a:t>
            </a:r>
          </a:p>
          <a:p>
            <a:pPr algn="r" rtl="1">
              <a:buClr>
                <a:schemeClr val="accent1">
                  <a:lumMod val="75000"/>
                </a:schemeClr>
              </a:buClr>
            </a:pPr>
            <a:r>
              <a:rPr lang="he-IL" sz="1900" b="1" dirty="0">
                <a:solidFill>
                  <a:schemeClr val="tx2">
                    <a:lumMod val="75000"/>
                  </a:schemeClr>
                </a:solidFill>
              </a:rPr>
              <a:t> </a:t>
            </a:r>
            <a:r>
              <a:rPr lang="he-IL" sz="1900" b="1" dirty="0" smtClean="0">
                <a:solidFill>
                  <a:schemeClr val="tx2">
                    <a:lumMod val="75000"/>
                  </a:schemeClr>
                </a:solidFill>
              </a:rPr>
              <a:t>    הדיאלוג עם המנחה וההנאה שלו </a:t>
            </a:r>
          </a:p>
          <a:p>
            <a:pPr algn="r" rtl="1">
              <a:buClr>
                <a:schemeClr val="accent1">
                  <a:lumMod val="75000"/>
                </a:schemeClr>
              </a:buClr>
            </a:pPr>
            <a:endParaRPr lang="he-IL" sz="1200" b="1" dirty="0" smtClean="0"/>
          </a:p>
          <a:p>
            <a:pPr marL="285750" indent="-285750" algn="r" rtl="1">
              <a:buClr>
                <a:schemeClr val="accent1">
                  <a:lumMod val="75000"/>
                </a:schemeClr>
              </a:buClr>
              <a:buFont typeface="Wingdings" panose="05000000000000000000" pitchFamily="2" charset="2"/>
              <a:buChar char="ü"/>
            </a:pPr>
            <a:r>
              <a:rPr lang="he-IL" sz="1900" b="1" dirty="0"/>
              <a:t>שיתוף פעולה בתוך צוות המורים </a:t>
            </a:r>
            <a:endParaRPr lang="he-IL" sz="1900" b="1" dirty="0" smtClean="0"/>
          </a:p>
          <a:p>
            <a:pPr algn="r" rtl="1">
              <a:buClr>
                <a:schemeClr val="accent1">
                  <a:lumMod val="75000"/>
                </a:schemeClr>
              </a:buClr>
            </a:pPr>
            <a:r>
              <a:rPr lang="he-IL" sz="1900" b="1" dirty="0"/>
              <a:t> </a:t>
            </a:r>
            <a:r>
              <a:rPr lang="he-IL" sz="1900" b="1" dirty="0" smtClean="0"/>
              <a:t>    הוא </a:t>
            </a:r>
            <a:r>
              <a:rPr lang="he-IL" sz="1900" b="1" dirty="0"/>
              <a:t>מאוד משמעותי</a:t>
            </a:r>
          </a:p>
          <a:p>
            <a:pPr marL="285750" indent="-285750" algn="r" rtl="1">
              <a:buClr>
                <a:schemeClr val="accent1">
                  <a:lumMod val="75000"/>
                </a:schemeClr>
              </a:buClr>
              <a:buFont typeface="Wingdings" panose="05000000000000000000" pitchFamily="2" charset="2"/>
              <a:buChar char="ü"/>
            </a:pPr>
            <a:endParaRPr lang="he-IL" sz="1900" b="1" dirty="0" smtClean="0"/>
          </a:p>
        </p:txBody>
      </p:sp>
      <p:pic>
        <p:nvPicPr>
          <p:cNvPr id="9" name="תמונה 8"/>
          <p:cNvPicPr>
            <a:picLocks noChangeAspect="1"/>
          </p:cNvPicPr>
          <p:nvPr/>
        </p:nvPicPr>
        <p:blipFill>
          <a:blip r:embed="rId2"/>
          <a:stretch>
            <a:fillRect/>
          </a:stretch>
        </p:blipFill>
        <p:spPr>
          <a:xfrm>
            <a:off x="26894" y="2232917"/>
            <a:ext cx="3190315" cy="4585694"/>
          </a:xfrm>
          <a:prstGeom prst="rect">
            <a:avLst/>
          </a:prstGeom>
        </p:spPr>
      </p:pic>
    </p:spTree>
    <p:extLst>
      <p:ext uri="{BB962C8B-B14F-4D97-AF65-F5344CB8AC3E}">
        <p14:creationId xmlns:p14="http://schemas.microsoft.com/office/powerpoint/2010/main" val="1643129594"/>
      </p:ext>
    </p:extLst>
  </p:cSld>
  <p:clrMapOvr>
    <a:masterClrMapping/>
  </p:clrMapOvr>
  <p:timing>
    <p:tnLst>
      <p:par>
        <p:cTn id="1" dur="indefinite" restart="never" nodeType="tmRoot"/>
      </p:par>
    </p:tnLst>
  </p:timing>
</p:sld>
</file>

<file path=ppt/theme/theme1.xml><?xml version="1.0" encoding="utf-8"?>
<a:theme xmlns:a="http://schemas.openxmlformats.org/drawingml/2006/main" name="With additional logos">
  <a:themeElements>
    <a:clrScheme name="Custom 1">
      <a:dk1>
        <a:srgbClr val="58595B"/>
      </a:dk1>
      <a:lt1>
        <a:sysClr val="window" lastClr="FFFFFF"/>
      </a:lt1>
      <a:dk2>
        <a:srgbClr val="00B2BC"/>
      </a:dk2>
      <a:lt2>
        <a:srgbClr val="E7E6E6"/>
      </a:lt2>
      <a:accent1>
        <a:srgbClr val="00B2BC"/>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izraf">
      <a:majorFont>
        <a:latin typeface="Almoni DL AAA"/>
        <a:ea typeface=""/>
        <a:cs typeface="Almoni DL AAA"/>
      </a:majorFont>
      <a:minorFont>
        <a:latin typeface="Almoni DL AAA"/>
        <a:ea typeface=""/>
        <a:cs typeface="Almoni DL AA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itzraf Dark Theme">
  <a:themeElements>
    <a:clrScheme name="Custom 1">
      <a:dk1>
        <a:srgbClr val="58595B"/>
      </a:dk1>
      <a:lt1>
        <a:sysClr val="window" lastClr="FFFFFF"/>
      </a:lt1>
      <a:dk2>
        <a:srgbClr val="00B2BC"/>
      </a:dk2>
      <a:lt2>
        <a:srgbClr val="E7E6E6"/>
      </a:lt2>
      <a:accent1>
        <a:srgbClr val="00B2BC"/>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izraf">
      <a:majorFont>
        <a:latin typeface="Almoni DL AAA"/>
        <a:ea typeface=""/>
        <a:cs typeface="Almoni DL AAA"/>
      </a:majorFont>
      <a:minorFont>
        <a:latin typeface="Almoni DL AAA"/>
        <a:ea typeface=""/>
        <a:cs typeface="Almoni DL AA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2882</TotalTime>
  <Words>654</Words>
  <Application>Microsoft Office PowerPoint</Application>
  <PresentationFormat>‫הצגה על המסך (4:3)</PresentationFormat>
  <Paragraphs>103</Paragraphs>
  <Slides>9</Slides>
  <Notes>0</Notes>
  <HiddenSlides>0</HiddenSlides>
  <MMClips>0</MMClips>
  <ScaleCrop>false</ScaleCrop>
  <HeadingPairs>
    <vt:vector size="6" baseType="variant">
      <vt:variant>
        <vt:lpstr>גופנים בשימוש</vt:lpstr>
      </vt:variant>
      <vt:variant>
        <vt:i4>5</vt:i4>
      </vt:variant>
      <vt:variant>
        <vt:lpstr>ערכת נושא</vt:lpstr>
      </vt:variant>
      <vt:variant>
        <vt:i4>2</vt:i4>
      </vt:variant>
      <vt:variant>
        <vt:lpstr>כותרות שקופיות</vt:lpstr>
      </vt:variant>
      <vt:variant>
        <vt:i4>9</vt:i4>
      </vt:variant>
    </vt:vector>
  </HeadingPairs>
  <TitlesOfParts>
    <vt:vector size="16" baseType="lpstr">
      <vt:lpstr>Courier New</vt:lpstr>
      <vt:lpstr>David</vt:lpstr>
      <vt:lpstr>Wingdings</vt:lpstr>
      <vt:lpstr>Almoni DL AAA</vt:lpstr>
      <vt:lpstr>Arial</vt:lpstr>
      <vt:lpstr>With additional logos</vt:lpstr>
      <vt:lpstr>Mitzraf Dark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‏‏משתמש Windows</cp:lastModifiedBy>
  <cp:revision>44</cp:revision>
  <dcterms:created xsi:type="dcterms:W3CDTF">2016-09-26T07:51:25Z</dcterms:created>
  <dcterms:modified xsi:type="dcterms:W3CDTF">2018-07-17T06:47:12Z</dcterms:modified>
</cp:coreProperties>
</file>