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4" r:id="rId9"/>
    <p:sldId id="257"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65" r:id="rId23"/>
    <p:sldId id="278" r:id="rId2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CC0000"/>
    <a:srgbClr val="FFFFFF"/>
    <a:srgbClr val="D2EBF6"/>
    <a:srgbClr val="D4E2F4"/>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80817" autoAdjust="0"/>
  </p:normalViewPr>
  <p:slideViewPr>
    <p:cSldViewPr>
      <p:cViewPr>
        <p:scale>
          <a:sx n="81" d="100"/>
          <a:sy n="81" d="100"/>
        </p:scale>
        <p:origin x="-74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6E680BB-34D2-4831-995B-E117340383B0}" type="datetimeFigureOut">
              <a:rPr lang="he-IL" smtClean="0"/>
              <a:pPr/>
              <a:t>ה'/ניסן/תשע"ד</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FDF9F92-CC20-4887-9FF6-6B9779DDC1DE}" type="slidenum">
              <a:rPr lang="he-IL" smtClean="0"/>
              <a:pPr/>
              <a:t>‹#›</a:t>
            </a:fld>
            <a:endParaRPr lang="he-IL"/>
          </a:p>
        </p:txBody>
      </p:sp>
    </p:spTree>
    <p:extLst>
      <p:ext uri="{BB962C8B-B14F-4D97-AF65-F5344CB8AC3E}">
        <p14:creationId xmlns:p14="http://schemas.microsoft.com/office/powerpoint/2010/main" val="32376839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5FDF9F92-CC20-4887-9FF6-6B9779DDC1DE}" type="slidenum">
              <a:rPr lang="he-IL" smtClean="0"/>
              <a:pPr/>
              <a:t>3</a:t>
            </a:fld>
            <a:endParaRPr lang="he-IL"/>
          </a:p>
        </p:txBody>
      </p:sp>
    </p:spTree>
    <p:extLst>
      <p:ext uri="{BB962C8B-B14F-4D97-AF65-F5344CB8AC3E}">
        <p14:creationId xmlns:p14="http://schemas.microsoft.com/office/powerpoint/2010/main" val="258627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5FDF9F92-CC20-4887-9FF6-6B9779DDC1DE}" type="slidenum">
              <a:rPr lang="he-IL" smtClean="0"/>
              <a:pPr/>
              <a:t>17</a:t>
            </a:fld>
            <a:endParaRPr lang="he-IL"/>
          </a:p>
        </p:txBody>
      </p:sp>
    </p:spTree>
    <p:extLst>
      <p:ext uri="{BB962C8B-B14F-4D97-AF65-F5344CB8AC3E}">
        <p14:creationId xmlns:p14="http://schemas.microsoft.com/office/powerpoint/2010/main" val="3930809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369E7C-15DC-4137-AAFD-42E1F42148B2}" type="slidenum">
              <a:rPr lang="he-IL" smtClean="0"/>
              <a:pPr/>
              <a:t>‹#›</a:t>
            </a:fld>
            <a:endParaRPr lang="he-IL"/>
          </a:p>
        </p:txBody>
      </p:sp>
      <p:pic>
        <p:nvPicPr>
          <p:cNvPr id="7" name="תמונה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148948" y="-1164436"/>
            <a:ext cx="6858000" cy="9132104"/>
          </a:xfrm>
          <a:prstGeom prst="rect">
            <a:avLst/>
          </a:prstGeom>
        </p:spPr>
      </p:pic>
      <p:pic>
        <p:nvPicPr>
          <p:cNvPr id="9" name="תמונה 8"/>
          <p:cNvPicPr>
            <a:picLocks noChangeAspect="1"/>
          </p:cNvPicPr>
          <p:nvPr userDrawn="1"/>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13144" t="26592" r="10910" b="25721"/>
          <a:stretch/>
        </p:blipFill>
        <p:spPr>
          <a:xfrm>
            <a:off x="3590828" y="5949280"/>
            <a:ext cx="1962345" cy="821447"/>
          </a:xfrm>
          <a:prstGeom prst="rect">
            <a:avLst/>
          </a:prstGeom>
        </p:spPr>
      </p:pic>
      <p:pic>
        <p:nvPicPr>
          <p:cNvPr id="10" name="Picture 2" descr="C:\Users\user\כברי\כנס מרכז כדר 2014\גרפיקה\1.4.14\empty tag.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7768" t="9307" r="26548" b="65938"/>
          <a:stretch/>
        </p:blipFill>
        <p:spPr bwMode="auto">
          <a:xfrm>
            <a:off x="3289300" y="188640"/>
            <a:ext cx="2565400" cy="73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44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369E7C-15DC-4137-AAFD-42E1F42148B2}" type="slidenum">
              <a:rPr lang="he-IL" smtClean="0"/>
              <a:pPr/>
              <a:t>‹#›</a:t>
            </a:fld>
            <a:endParaRPr lang="he-IL"/>
          </a:p>
        </p:txBody>
      </p:sp>
    </p:spTree>
    <p:extLst>
      <p:ext uri="{BB962C8B-B14F-4D97-AF65-F5344CB8AC3E}">
        <p14:creationId xmlns:p14="http://schemas.microsoft.com/office/powerpoint/2010/main" val="122716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369E7C-15DC-4137-AAFD-42E1F42148B2}" type="slidenum">
              <a:rPr lang="he-IL" smtClean="0"/>
              <a:pPr/>
              <a:t>‹#›</a:t>
            </a:fld>
            <a:endParaRPr lang="he-IL"/>
          </a:p>
        </p:txBody>
      </p:sp>
    </p:spTree>
    <p:extLst>
      <p:ext uri="{BB962C8B-B14F-4D97-AF65-F5344CB8AC3E}">
        <p14:creationId xmlns:p14="http://schemas.microsoft.com/office/powerpoint/2010/main" val="266520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9" name="תמונה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148948" y="-1164436"/>
            <a:ext cx="6858000" cy="9132104"/>
          </a:xfrm>
          <a:prstGeom prst="rect">
            <a:avLst/>
          </a:prstGeom>
        </p:spPr>
      </p:pic>
      <p:sp>
        <p:nvSpPr>
          <p:cNvPr id="2" name="כותרת 1"/>
          <p:cNvSpPr>
            <a:spLocks noGrp="1"/>
          </p:cNvSpPr>
          <p:nvPr>
            <p:ph type="title"/>
          </p:nvPr>
        </p:nvSpPr>
        <p:spPr/>
        <p:txBody>
          <a:bodyPr>
            <a:noAutofit/>
          </a:bodyPr>
          <a:lstStyle>
            <a:lvl1pPr>
              <a:defRPr sz="3600">
                <a:cs typeface="+mn-cs"/>
              </a:defRPr>
            </a:lvl1pPr>
          </a:lstStyle>
          <a:p>
            <a:r>
              <a:rPr lang="he-IL" dirty="0" smtClean="0"/>
              <a:t>לחץ כדי לערוך סגנון כותרת של תבנית בסיס</a:t>
            </a:r>
            <a:endParaRPr lang="he-IL" dirty="0"/>
          </a:p>
        </p:txBody>
      </p:sp>
      <p:sp>
        <p:nvSpPr>
          <p:cNvPr id="3" name="מציין מיקום תוכן 2"/>
          <p:cNvSpPr>
            <a:spLocks noGrp="1"/>
          </p:cNvSpPr>
          <p:nvPr>
            <p:ph idx="1"/>
          </p:nvPr>
        </p:nvSpPr>
        <p:spPr/>
        <p:txBody>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מציין מיקום של תאריך 3"/>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369E7C-15DC-4137-AAFD-42E1F42148B2}" type="slidenum">
              <a:rPr lang="he-IL" smtClean="0"/>
              <a:pPr/>
              <a:t>‹#›</a:t>
            </a:fld>
            <a:endParaRPr lang="he-IL"/>
          </a:p>
        </p:txBody>
      </p:sp>
    </p:spTree>
    <p:extLst>
      <p:ext uri="{BB962C8B-B14F-4D97-AF65-F5344CB8AC3E}">
        <p14:creationId xmlns:p14="http://schemas.microsoft.com/office/powerpoint/2010/main" val="106630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369E7C-15DC-4137-AAFD-42E1F42148B2}" type="slidenum">
              <a:rPr lang="he-IL" smtClean="0"/>
              <a:pPr/>
              <a:t>‹#›</a:t>
            </a:fld>
            <a:endParaRPr lang="he-IL"/>
          </a:p>
        </p:txBody>
      </p:sp>
    </p:spTree>
    <p:extLst>
      <p:ext uri="{BB962C8B-B14F-4D97-AF65-F5344CB8AC3E}">
        <p14:creationId xmlns:p14="http://schemas.microsoft.com/office/powerpoint/2010/main" val="47082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0369E7C-15DC-4137-AAFD-42E1F42148B2}" type="slidenum">
              <a:rPr lang="he-IL" smtClean="0"/>
              <a:pPr/>
              <a:t>‹#›</a:t>
            </a:fld>
            <a:endParaRPr lang="he-IL"/>
          </a:p>
        </p:txBody>
      </p:sp>
      <p:pic>
        <p:nvPicPr>
          <p:cNvPr id="8" name="תמונה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148948" y="-1164436"/>
            <a:ext cx="6858000" cy="9132104"/>
          </a:xfrm>
          <a:prstGeom prst="rect">
            <a:avLst/>
          </a:prstGeom>
        </p:spPr>
      </p:pic>
    </p:spTree>
    <p:extLst>
      <p:ext uri="{BB962C8B-B14F-4D97-AF65-F5344CB8AC3E}">
        <p14:creationId xmlns:p14="http://schemas.microsoft.com/office/powerpoint/2010/main" val="161588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00369E7C-15DC-4137-AAFD-42E1F42148B2}" type="slidenum">
              <a:rPr lang="he-IL" smtClean="0"/>
              <a:pPr/>
              <a:t>‹#›</a:t>
            </a:fld>
            <a:endParaRPr lang="he-IL"/>
          </a:p>
        </p:txBody>
      </p:sp>
    </p:spTree>
    <p:extLst>
      <p:ext uri="{BB962C8B-B14F-4D97-AF65-F5344CB8AC3E}">
        <p14:creationId xmlns:p14="http://schemas.microsoft.com/office/powerpoint/2010/main" val="3790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00369E7C-15DC-4137-AAFD-42E1F42148B2}" type="slidenum">
              <a:rPr lang="he-IL" smtClean="0"/>
              <a:pPr/>
              <a:t>‹#›</a:t>
            </a:fld>
            <a:endParaRPr lang="he-IL"/>
          </a:p>
        </p:txBody>
      </p:sp>
      <p:pic>
        <p:nvPicPr>
          <p:cNvPr id="6" name="תמונה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148948" y="-1164436"/>
            <a:ext cx="6858000" cy="9132104"/>
          </a:xfrm>
          <a:prstGeom prst="rect">
            <a:avLst/>
          </a:prstGeom>
        </p:spPr>
      </p:pic>
    </p:spTree>
    <p:extLst>
      <p:ext uri="{BB962C8B-B14F-4D97-AF65-F5344CB8AC3E}">
        <p14:creationId xmlns:p14="http://schemas.microsoft.com/office/powerpoint/2010/main" val="157807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0369E7C-15DC-4137-AAFD-42E1F42148B2}" type="slidenum">
              <a:rPr lang="he-IL" smtClean="0"/>
              <a:pPr/>
              <a:t>‹#›</a:t>
            </a:fld>
            <a:endParaRPr lang="he-IL"/>
          </a:p>
        </p:txBody>
      </p:sp>
      <p:pic>
        <p:nvPicPr>
          <p:cNvPr id="5" name="תמונה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148948" y="-1164436"/>
            <a:ext cx="6858000" cy="9132104"/>
          </a:xfrm>
          <a:prstGeom prst="rect">
            <a:avLst/>
          </a:prstGeom>
        </p:spPr>
      </p:pic>
    </p:spTree>
    <p:extLst>
      <p:ext uri="{BB962C8B-B14F-4D97-AF65-F5344CB8AC3E}">
        <p14:creationId xmlns:p14="http://schemas.microsoft.com/office/powerpoint/2010/main" val="209835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0369E7C-15DC-4137-AAFD-42E1F42148B2}" type="slidenum">
              <a:rPr lang="he-IL" smtClean="0"/>
              <a:pPr/>
              <a:t>‹#›</a:t>
            </a:fld>
            <a:endParaRPr lang="he-IL"/>
          </a:p>
        </p:txBody>
      </p:sp>
      <p:pic>
        <p:nvPicPr>
          <p:cNvPr id="8" name="תמונה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148948" y="-1164436"/>
            <a:ext cx="6858000" cy="9132104"/>
          </a:xfrm>
          <a:prstGeom prst="rect">
            <a:avLst/>
          </a:prstGeom>
        </p:spPr>
      </p:pic>
    </p:spTree>
    <p:extLst>
      <p:ext uri="{BB962C8B-B14F-4D97-AF65-F5344CB8AC3E}">
        <p14:creationId xmlns:p14="http://schemas.microsoft.com/office/powerpoint/2010/main" val="392889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FFBB1ED-BFF4-4692-BEDF-8FE5437917F6}" type="datetimeFigureOut">
              <a:rPr lang="he-IL" smtClean="0"/>
              <a:pPr/>
              <a:t>ה'/ניסן/תשע"ד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0369E7C-15DC-4137-AAFD-42E1F42148B2}" type="slidenum">
              <a:rPr lang="he-IL" smtClean="0"/>
              <a:pPr/>
              <a:t>‹#›</a:t>
            </a:fld>
            <a:endParaRPr lang="he-IL"/>
          </a:p>
        </p:txBody>
      </p:sp>
    </p:spTree>
    <p:extLst>
      <p:ext uri="{BB962C8B-B14F-4D97-AF65-F5344CB8AC3E}">
        <p14:creationId xmlns:p14="http://schemas.microsoft.com/office/powerpoint/2010/main" val="133425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Autofit/>
          </a:bodyPr>
          <a:lstStyle/>
          <a:p>
            <a:r>
              <a:rPr lang="he-IL" dirty="0"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FBB1ED-BFF4-4692-BEDF-8FE5437917F6}" type="datetimeFigureOut">
              <a:rPr lang="he-IL" smtClean="0"/>
              <a:pPr/>
              <a:t>ה'/ניסן/תשע"ד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369E7C-15DC-4137-AAFD-42E1F42148B2}" type="slidenum">
              <a:rPr lang="he-IL" smtClean="0"/>
              <a:pPr/>
              <a:t>‹#›</a:t>
            </a:fld>
            <a:endParaRPr lang="he-IL"/>
          </a:p>
        </p:txBody>
      </p:sp>
    </p:spTree>
    <p:extLst>
      <p:ext uri="{BB962C8B-B14F-4D97-AF65-F5344CB8AC3E}">
        <p14:creationId xmlns:p14="http://schemas.microsoft.com/office/powerpoint/2010/main" val="3385968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1" eaLnBrk="1" latinLnBrk="0" hangingPunct="1">
        <a:spcBef>
          <a:spcPct val="0"/>
        </a:spcBef>
        <a:buNone/>
        <a:defRPr sz="3600" kern="1200">
          <a:solidFill>
            <a:srgbClr val="006699"/>
          </a:solidFill>
          <a:latin typeface="+mj-lt"/>
          <a:ea typeface="+mj-ea"/>
          <a:cs typeface="+mn-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dpa-detroit.org/portal/index.php/comittees/high-school-computer-competition-hscc/29-education/57-moocs-top-10-sites-for-free-education-with-elite-universities.htm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ursera.org/about/community"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hronicle.com/article/The-Rise-of-Crowd-Science/65707/"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8.emf"/><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oleObject" Target="../embeddings/oleObject2.bin"/><Relationship Id="rId4" Type="http://schemas.openxmlformats.org/officeDocument/2006/relationships/image" Target="../media/image10.png"/><Relationship Id="rId9" Type="http://schemas.openxmlformats.org/officeDocument/2006/relationships/image" Target="../media/image6.emf"/><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r>
              <a:rPr lang="he-IL" b="1" dirty="0">
                <a:cs typeface="+mn-cs"/>
              </a:rPr>
              <a:t>מה בין "מחקר המונים" </a:t>
            </a:r>
            <a:br>
              <a:rPr lang="he-IL" b="1" dirty="0">
                <a:cs typeface="+mn-cs"/>
              </a:rPr>
            </a:br>
            <a:r>
              <a:rPr lang="he-IL" b="1" dirty="0">
                <a:cs typeface="+mn-cs"/>
              </a:rPr>
              <a:t>וחקר בתהליכי למידה בבית הספר? </a:t>
            </a:r>
            <a:endParaRPr lang="he-IL" b="1" dirty="0">
              <a:latin typeface="Gisha" panose="020B0502040204020203" pitchFamily="34" charset="-79"/>
              <a:ea typeface="Arial Unicode MS" panose="020B0604020202020204" pitchFamily="34" charset="-128"/>
              <a:cs typeface="+mn-cs"/>
            </a:endParaRPr>
          </a:p>
        </p:txBody>
      </p:sp>
      <p:sp>
        <p:nvSpPr>
          <p:cNvPr id="3" name="כותרת משנה 2"/>
          <p:cNvSpPr>
            <a:spLocks noGrp="1"/>
          </p:cNvSpPr>
          <p:nvPr>
            <p:ph type="subTitle" idx="1"/>
          </p:nvPr>
        </p:nvSpPr>
        <p:spPr/>
        <p:txBody>
          <a:bodyPr>
            <a:normAutofit fontScale="85000" lnSpcReduction="20000"/>
          </a:bodyPr>
          <a:lstStyle/>
          <a:p>
            <a:r>
              <a:rPr lang="he-IL" dirty="0" smtClean="0">
                <a:solidFill>
                  <a:schemeClr val="tx1">
                    <a:lumMod val="65000"/>
                    <a:lumOff val="35000"/>
                  </a:schemeClr>
                </a:solidFill>
              </a:rPr>
              <a:t>מרצים:</a:t>
            </a:r>
          </a:p>
          <a:p>
            <a:r>
              <a:rPr lang="he-IL" dirty="0" smtClean="0">
                <a:solidFill>
                  <a:schemeClr val="tx1">
                    <a:lumMod val="65000"/>
                    <a:lumOff val="35000"/>
                  </a:schemeClr>
                </a:solidFill>
              </a:rPr>
              <a:t>פרופ' זאב </a:t>
            </a:r>
            <a:r>
              <a:rPr lang="he-IL" dirty="0" err="1" smtClean="0">
                <a:solidFill>
                  <a:schemeClr val="tx1">
                    <a:lumMod val="65000"/>
                    <a:lumOff val="35000"/>
                  </a:schemeClr>
                </a:solidFill>
              </a:rPr>
              <a:t>הוכברג</a:t>
            </a:r>
            <a:endParaRPr lang="he-IL" dirty="0" smtClean="0">
              <a:solidFill>
                <a:schemeClr val="tx1">
                  <a:lumMod val="65000"/>
                  <a:lumOff val="35000"/>
                </a:schemeClr>
              </a:solidFill>
            </a:endParaRPr>
          </a:p>
          <a:p>
            <a:r>
              <a:rPr lang="he-IL" dirty="0" smtClean="0">
                <a:solidFill>
                  <a:schemeClr val="tx1">
                    <a:lumMod val="65000"/>
                    <a:lumOff val="35000"/>
                  </a:schemeClr>
                </a:solidFill>
              </a:rPr>
              <a:t>פרופ' אורית חזן</a:t>
            </a:r>
          </a:p>
          <a:p>
            <a:r>
              <a:rPr lang="he-IL" dirty="0" smtClean="0">
                <a:solidFill>
                  <a:schemeClr val="tx1">
                    <a:lumMod val="65000"/>
                    <a:lumOff val="35000"/>
                  </a:schemeClr>
                </a:solidFill>
              </a:rPr>
              <a:t>ד"ר איריס </a:t>
            </a:r>
            <a:r>
              <a:rPr lang="he-IL" dirty="0" err="1" smtClean="0">
                <a:solidFill>
                  <a:schemeClr val="tx1">
                    <a:lumMod val="65000"/>
                    <a:lumOff val="35000"/>
                  </a:schemeClr>
                </a:solidFill>
              </a:rPr>
              <a:t>זודיק</a:t>
            </a:r>
            <a:endParaRPr lang="he-IL" dirty="0">
              <a:solidFill>
                <a:schemeClr val="tx1">
                  <a:lumMod val="65000"/>
                  <a:lumOff val="35000"/>
                </a:schemeClr>
              </a:solidFill>
            </a:endParaRPr>
          </a:p>
        </p:txBody>
      </p:sp>
    </p:spTree>
    <p:extLst>
      <p:ext uri="{BB962C8B-B14F-4D97-AF65-F5344CB8AC3E}">
        <p14:creationId xmlns:p14="http://schemas.microsoft.com/office/powerpoint/2010/main" val="3745028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מציין מיקום תוכן 9"/>
          <p:cNvSpPr txBox="1">
            <a:spLocks/>
          </p:cNvSpPr>
          <p:nvPr/>
        </p:nvSpPr>
        <p:spPr>
          <a:xfrm>
            <a:off x="410868" y="306898"/>
            <a:ext cx="3167534" cy="5853113"/>
          </a:xfrm>
          <a:prstGeom prst="roundRect">
            <a:avLst/>
          </a:prstGeom>
          <a:solidFill>
            <a:srgbClr val="FFFFFF"/>
          </a:solidFill>
          <a:effectLst/>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500" dirty="0" smtClean="0"/>
              <a:t>חכמת המונים</a:t>
            </a:r>
          </a:p>
          <a:p>
            <a:pPr marL="0" indent="0" algn="l" rtl="0">
              <a:buNone/>
            </a:pPr>
            <a:endParaRPr lang="en-US" sz="1000" dirty="0" smtClean="0"/>
          </a:p>
          <a:p>
            <a:pPr marL="0" indent="0" algn="l" rtl="0">
              <a:buNone/>
            </a:pPr>
            <a:r>
              <a:rPr lang="en-US" sz="2000" dirty="0" smtClean="0"/>
              <a:t>James </a:t>
            </a:r>
            <a:r>
              <a:rPr lang="en-US" sz="2000" dirty="0" err="1"/>
              <a:t>Surowiecki</a:t>
            </a:r>
            <a:r>
              <a:rPr lang="en-US" sz="2000" dirty="0"/>
              <a:t>, 2005: </a:t>
            </a:r>
            <a:br>
              <a:rPr lang="en-US" sz="2000" dirty="0"/>
            </a:br>
            <a:r>
              <a:rPr lang="en-US" sz="2000" dirty="0"/>
              <a:t>The Wisdom of Crowds: Why the Many Are Smarter Than the Few and How Collective Wisdom Shapes Business, Economies, Societies and </a:t>
            </a:r>
            <a:r>
              <a:rPr lang="en-US" sz="2000" dirty="0" smtClean="0"/>
              <a:t>Nations </a:t>
            </a:r>
            <a:endParaRPr lang="en-US" sz="2000" dirty="0"/>
          </a:p>
          <a:p>
            <a:pPr marL="0" indent="0" algn="l" rtl="0">
              <a:buNone/>
            </a:pPr>
            <a:endParaRPr lang="he-IL" sz="25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872" y="3403242"/>
            <a:ext cx="163502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ציין מיקום תוכן 9"/>
          <p:cNvSpPr>
            <a:spLocks noGrp="1"/>
          </p:cNvSpPr>
          <p:nvPr>
            <p:ph idx="1"/>
          </p:nvPr>
        </p:nvSpPr>
        <p:spPr>
          <a:xfrm>
            <a:off x="3575050" y="528215"/>
            <a:ext cx="5111750" cy="5853113"/>
          </a:xfrm>
        </p:spPr>
        <p:txBody>
          <a:bodyPr>
            <a:normAutofit fontScale="77500" lnSpcReduction="20000"/>
          </a:bodyPr>
          <a:lstStyle/>
          <a:p>
            <a:r>
              <a:rPr lang="he-IL" dirty="0" smtClean="0"/>
              <a:t>"חכמת ההמונים": חכמת ההמון גדולה, בתנאים מסוימים, מחכמת המומחה היחיד. </a:t>
            </a:r>
          </a:p>
          <a:p>
            <a:pPr lvl="1"/>
            <a:r>
              <a:rPr lang="he-IL" dirty="0" smtClean="0"/>
              <a:t>שקלול התשובות שתפיק קבוצה גדולה של אנשים שאינם מתואמים ביניהם יהיה כמעט תמיד מדויק יותר מהתשובה הטובה והמלומדת שיפיק מומחה/</a:t>
            </a:r>
            <a:r>
              <a:rPr lang="he-IL" dirty="0" err="1" smtClean="0"/>
              <a:t>ית</a:t>
            </a:r>
            <a:r>
              <a:rPr lang="he-IL" dirty="0" smtClean="0"/>
              <a:t> עצמאי/ת. </a:t>
            </a:r>
          </a:p>
          <a:p>
            <a:r>
              <a:rPr lang="he-IL" dirty="0" smtClean="0"/>
              <a:t>דוגמאות</a:t>
            </a:r>
          </a:p>
          <a:p>
            <a:pPr lvl="1"/>
            <a:r>
              <a:rPr lang="he-IL" dirty="0" smtClean="0"/>
              <a:t>אומדן אפונים בצנצנת</a:t>
            </a:r>
          </a:p>
          <a:p>
            <a:pPr lvl="1"/>
            <a:r>
              <a:rPr lang="he-IL" dirty="0" smtClean="0"/>
              <a:t>חיזוי איך ינהג השוק ביציאת מוצרים חדשים, איך ינהג ביחס למניות</a:t>
            </a:r>
          </a:p>
          <a:p>
            <a:pPr lvl="1"/>
            <a:r>
              <a:rPr lang="en-US" dirty="0" smtClean="0"/>
              <a:t>Wikipedia</a:t>
            </a:r>
          </a:p>
          <a:p>
            <a:pPr lvl="1"/>
            <a:r>
              <a:rPr lang="en-US" dirty="0" err="1" smtClean="0"/>
              <a:t>Waze</a:t>
            </a:r>
            <a:endParaRPr lang="en-US" dirty="0" smtClean="0"/>
          </a:p>
          <a:p>
            <a:pPr lvl="1"/>
            <a:r>
              <a:rPr lang="he-IL" dirty="0" smtClean="0"/>
              <a:t>השעשועון "מי רוצה להיות מיליונר?": </a:t>
            </a:r>
          </a:p>
          <a:p>
            <a:pPr lvl="2"/>
            <a:r>
              <a:rPr lang="he-IL" dirty="0" smtClean="0"/>
              <a:t>קהל - למעלה מ-90% מהתשובות היו נכונות; מומחים – תשובות נכונות בפחות מ-60% מהמקרים. </a:t>
            </a:r>
            <a:endParaRPr lang="he-IL" dirty="0"/>
          </a:p>
        </p:txBody>
      </p:sp>
    </p:spTree>
    <p:extLst>
      <p:ext uri="{BB962C8B-B14F-4D97-AF65-F5344CB8AC3E}">
        <p14:creationId xmlns:p14="http://schemas.microsoft.com/office/powerpoint/2010/main" val="446920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Moocs</a:t>
            </a:r>
            <a:r>
              <a:rPr lang="he-IL" smtClean="0"/>
              <a:t> - מ-</a:t>
            </a:r>
            <a:r>
              <a:rPr lang="en-US" smtClean="0"/>
              <a:t>Coursera</a:t>
            </a:r>
            <a:r>
              <a:rPr lang="he-IL" smtClean="0"/>
              <a:t>, </a:t>
            </a:r>
            <a:r>
              <a:rPr lang="en-US" smtClean="0"/>
              <a:t>Ed-X</a:t>
            </a:r>
          </a:p>
          <a:p>
            <a:endParaRPr lang="he-I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50" y="1412776"/>
            <a:ext cx="8039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כותרת 5"/>
          <p:cNvSpPr>
            <a:spLocks noGrp="1"/>
          </p:cNvSpPr>
          <p:nvPr>
            <p:ph type="title"/>
          </p:nvPr>
        </p:nvSpPr>
        <p:spPr/>
        <p:txBody>
          <a:bodyPr/>
          <a:lstStyle/>
          <a:p>
            <a:r>
              <a:rPr lang="en-US" dirty="0"/>
              <a:t>MOOCs – Massive, Open, Online </a:t>
            </a:r>
            <a:r>
              <a:rPr lang="en-US" dirty="0" smtClean="0"/>
              <a:t>Courses</a:t>
            </a:r>
            <a:endParaRPr lang="he-IL" dirty="0"/>
          </a:p>
        </p:txBody>
      </p:sp>
    </p:spTree>
    <p:extLst>
      <p:ext uri="{BB962C8B-B14F-4D97-AF65-F5344CB8AC3E}">
        <p14:creationId xmlns:p14="http://schemas.microsoft.com/office/powerpoint/2010/main" val="210522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buNone/>
            </a:pPr>
            <a:r>
              <a:rPr lang="en-US" sz="2400" dirty="0" smtClean="0">
                <a:hlinkClick r:id="rId2"/>
              </a:rPr>
              <a:t>MOOCs: Top 10 Sites for Free Education With Elite Universities</a:t>
            </a:r>
            <a:endParaRPr lang="en-US" sz="2400" dirty="0" smtClean="0"/>
          </a:p>
          <a:p>
            <a:pPr marL="0" indent="0">
              <a:buFont typeface="Arial" panose="020B0604020202020204" pitchFamily="34" charset="0"/>
              <a:buNone/>
            </a:pPr>
            <a:endParaRPr lang="he-IL"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76"/>
          <a:stretch/>
        </p:blipFill>
        <p:spPr bwMode="auto">
          <a:xfrm>
            <a:off x="229610" y="2636912"/>
            <a:ext cx="8705850" cy="346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כותרת 5"/>
          <p:cNvSpPr>
            <a:spLocks noGrp="1"/>
          </p:cNvSpPr>
          <p:nvPr>
            <p:ph type="title"/>
          </p:nvPr>
        </p:nvSpPr>
        <p:spPr/>
        <p:txBody>
          <a:bodyPr/>
          <a:lstStyle/>
          <a:p>
            <a:r>
              <a:rPr lang="en-US" dirty="0"/>
              <a:t>MOOCs – Massive, Open, Online </a:t>
            </a:r>
            <a:r>
              <a:rPr lang="en-US" dirty="0" smtClean="0"/>
              <a:t>Courses</a:t>
            </a:r>
            <a:endParaRPr lang="he-IL" dirty="0"/>
          </a:p>
        </p:txBody>
      </p:sp>
    </p:spTree>
    <p:extLst>
      <p:ext uri="{BB962C8B-B14F-4D97-AF65-F5344CB8AC3E}">
        <p14:creationId xmlns:p14="http://schemas.microsoft.com/office/powerpoint/2010/main" val="97962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63" y="1704975"/>
            <a:ext cx="82962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כותרת 3"/>
          <p:cNvSpPr>
            <a:spLocks noGrp="1"/>
          </p:cNvSpPr>
          <p:nvPr>
            <p:ph type="title"/>
          </p:nvPr>
        </p:nvSpPr>
        <p:spPr/>
        <p:txBody>
          <a:bodyPr/>
          <a:lstStyle/>
          <a:p>
            <a:r>
              <a:rPr lang="en-US" sz="3200" dirty="0">
                <a:hlinkClick r:id="rId3"/>
              </a:rPr>
              <a:t>https://</a:t>
            </a:r>
            <a:r>
              <a:rPr lang="en-US" sz="3200" dirty="0" smtClean="0">
                <a:hlinkClick r:id="rId3"/>
              </a:rPr>
              <a:t>www.coursera.org/about/community</a:t>
            </a:r>
            <a:endParaRPr lang="he-IL" sz="3200" dirty="0"/>
          </a:p>
        </p:txBody>
      </p:sp>
    </p:spTree>
    <p:extLst>
      <p:ext uri="{BB962C8B-B14F-4D97-AF65-F5344CB8AC3E}">
        <p14:creationId xmlns:p14="http://schemas.microsoft.com/office/powerpoint/2010/main" val="473454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"מחקר המונים" ותופעות המוניות אחרות </a:t>
            </a:r>
            <a:r>
              <a:rPr lang="en-US" dirty="0"/>
              <a:t>Crowdsourcing </a:t>
            </a:r>
            <a:endParaRPr lang="he-IL" dirty="0"/>
          </a:p>
        </p:txBody>
      </p:sp>
      <p:sp>
        <p:nvSpPr>
          <p:cNvPr id="6" name="מציין מיקום תוכן 5"/>
          <p:cNvSpPr>
            <a:spLocks noGrp="1"/>
          </p:cNvSpPr>
          <p:nvPr>
            <p:ph idx="1"/>
          </p:nvPr>
        </p:nvSpPr>
        <p:spPr/>
        <p:txBody>
          <a:bodyPr/>
          <a:lstStyle/>
          <a:p>
            <a:pPr marL="0" indent="0" algn="l" rtl="0">
              <a:buNone/>
            </a:pPr>
            <a:r>
              <a:rPr lang="en-US" dirty="0"/>
              <a:t>Crowdsourcing represents the act of a company or institution taking a function once performed by employees and outsourcing it to an undefined (and generally large) network of people in the form of an open call. […] The crucial prerequisite is the use of the </a:t>
            </a:r>
            <a:r>
              <a:rPr lang="en-US" b="1" dirty="0"/>
              <a:t>open call </a:t>
            </a:r>
            <a:r>
              <a:rPr lang="en-US" dirty="0"/>
              <a:t>and the </a:t>
            </a:r>
            <a:r>
              <a:rPr lang="en-US" b="1" dirty="0"/>
              <a:t>wide network </a:t>
            </a:r>
            <a:r>
              <a:rPr lang="en-US" dirty="0"/>
              <a:t>of potential laborers. (Howe 2006).</a:t>
            </a:r>
          </a:p>
          <a:p>
            <a:pPr marL="0" indent="0" algn="l" rtl="0">
              <a:buNone/>
            </a:pPr>
            <a:endParaRPr lang="he-IL" dirty="0"/>
          </a:p>
        </p:txBody>
      </p:sp>
    </p:spTree>
    <p:extLst>
      <p:ext uri="{BB962C8B-B14F-4D97-AF65-F5344CB8AC3E}">
        <p14:creationId xmlns:p14="http://schemas.microsoft.com/office/powerpoint/2010/main" val="619299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he-IL" dirty="0">
              <a:cs typeface="+mn-cs"/>
            </a:endParaRPr>
          </a:p>
        </p:txBody>
      </p:sp>
      <p:sp>
        <p:nvSpPr>
          <p:cNvPr id="4" name="כותרת 3"/>
          <p:cNvSpPr>
            <a:spLocks noGrp="1"/>
          </p:cNvSpPr>
          <p:nvPr>
            <p:ph type="title"/>
          </p:nvPr>
        </p:nvSpPr>
        <p:spPr/>
        <p:txBody>
          <a:bodyPr/>
          <a:lstStyle/>
          <a:p>
            <a:r>
              <a:rPr lang="he-IL" dirty="0"/>
              <a:t>"מחקר המונים" ותופעות המוניות אחרות </a:t>
            </a:r>
          </a:p>
        </p:txBody>
      </p:sp>
      <p:sp>
        <p:nvSpPr>
          <p:cNvPr id="6" name="מציין מיקום תוכן 5"/>
          <p:cNvSpPr>
            <a:spLocks noGrp="1"/>
          </p:cNvSpPr>
          <p:nvPr>
            <p:ph idx="1"/>
          </p:nvPr>
        </p:nvSpPr>
        <p:spPr/>
        <p:txBody>
          <a:bodyPr/>
          <a:lstStyle/>
          <a:p>
            <a:r>
              <a:rPr lang="he-IL" dirty="0"/>
              <a:t>היום – מחקר המונים במערכת החינוך</a:t>
            </a:r>
          </a:p>
          <a:p>
            <a:pPr lvl="1"/>
            <a:r>
              <a:rPr lang="he-IL" dirty="0"/>
              <a:t>מחוץ למערכת החינוך (דוגמאות בהמשך)</a:t>
            </a:r>
          </a:p>
          <a:p>
            <a:endParaRPr lang="he-IL" dirty="0"/>
          </a:p>
        </p:txBody>
      </p:sp>
    </p:spTree>
    <p:extLst>
      <p:ext uri="{BB962C8B-B14F-4D97-AF65-F5344CB8AC3E}">
        <p14:creationId xmlns:p14="http://schemas.microsoft.com/office/powerpoint/2010/main" val="4004560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buNone/>
            </a:pPr>
            <a:r>
              <a:rPr lang="en-US" dirty="0" smtClean="0">
                <a:hlinkClick r:id="rId2"/>
              </a:rPr>
              <a:t>Crowd Science Reaches New Heights</a:t>
            </a:r>
            <a:endParaRPr lang="en-US" dirty="0" smtClean="0"/>
          </a:p>
          <a:p>
            <a:endParaRPr lang="he-IL" dirty="0" smtClean="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52" r="18614" b="15985"/>
          <a:stretch/>
        </p:blipFill>
        <p:spPr bwMode="auto">
          <a:xfrm>
            <a:off x="525038" y="2189509"/>
            <a:ext cx="6686309" cy="461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כותרת 4"/>
          <p:cNvSpPr>
            <a:spLocks noGrp="1"/>
          </p:cNvSpPr>
          <p:nvPr>
            <p:ph type="title"/>
          </p:nvPr>
        </p:nvSpPr>
        <p:spPr/>
        <p:txBody>
          <a:bodyPr/>
          <a:lstStyle/>
          <a:p>
            <a:r>
              <a:rPr lang="he-IL" dirty="0"/>
              <a:t>"מחקר המונים" מחוץ למערכת החינוך – אסטרונומיה, נדידת </a:t>
            </a:r>
            <a:r>
              <a:rPr lang="he-IL" dirty="0" smtClean="0"/>
              <a:t>ציפורים</a:t>
            </a:r>
            <a:endParaRPr lang="he-IL" dirty="0"/>
          </a:p>
        </p:txBody>
      </p:sp>
    </p:spTree>
    <p:extLst>
      <p:ext uri="{BB962C8B-B14F-4D97-AF65-F5344CB8AC3E}">
        <p14:creationId xmlns:p14="http://schemas.microsoft.com/office/powerpoint/2010/main" val="384466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a:t>"מחקר המונים" ותופעות המוניות </a:t>
            </a:r>
            <a:r>
              <a:rPr lang="he-IL" dirty="0" smtClean="0"/>
              <a:t>אחרות</a:t>
            </a:r>
            <a:endParaRPr lang="he-IL" dirty="0"/>
          </a:p>
        </p:txBody>
      </p:sp>
      <p:sp>
        <p:nvSpPr>
          <p:cNvPr id="6" name="מציין מיקום תוכן 5"/>
          <p:cNvSpPr>
            <a:spLocks noGrp="1"/>
          </p:cNvSpPr>
          <p:nvPr>
            <p:ph sz="half" idx="1"/>
          </p:nvPr>
        </p:nvSpPr>
        <p:spPr/>
        <p:txBody>
          <a:bodyPr>
            <a:noAutofit/>
          </a:bodyPr>
          <a:lstStyle/>
          <a:p>
            <a:r>
              <a:rPr lang="he-IL" sz="2400" dirty="0" smtClean="0"/>
              <a:t>ניתוח </a:t>
            </a:r>
            <a:r>
              <a:rPr lang="he-IL" sz="2400" dirty="0"/>
              <a:t>מנקודת מבט ארגונית </a:t>
            </a:r>
          </a:p>
          <a:p>
            <a:pPr lvl="1"/>
            <a:r>
              <a:rPr lang="he-IL" dirty="0"/>
              <a:t>שונות - </a:t>
            </a:r>
            <a:r>
              <a:rPr lang="en-US" dirty="0"/>
              <a:t>diversity</a:t>
            </a:r>
          </a:p>
          <a:p>
            <a:pPr lvl="1"/>
            <a:r>
              <a:rPr lang="he-IL" dirty="0"/>
              <a:t>שת"פ – מה כל צד מרוויח</a:t>
            </a:r>
          </a:p>
          <a:p>
            <a:pPr lvl="1"/>
            <a:r>
              <a:rPr lang="he-IL" dirty="0"/>
              <a:t>מעורבות</a:t>
            </a:r>
          </a:p>
          <a:p>
            <a:pPr lvl="1"/>
            <a:r>
              <a:rPr lang="he-IL" dirty="0"/>
              <a:t>הכשרה לעתיד</a:t>
            </a:r>
          </a:p>
          <a:p>
            <a:pPr lvl="1"/>
            <a:r>
              <a:rPr lang="he-IL" dirty="0"/>
              <a:t>נגישות </a:t>
            </a:r>
          </a:p>
          <a:p>
            <a:pPr lvl="1"/>
            <a:r>
              <a:rPr lang="he-IL" dirty="0"/>
              <a:t>התאמה למשתמשים</a:t>
            </a:r>
          </a:p>
          <a:p>
            <a:pPr lvl="1"/>
            <a:r>
              <a:rPr lang="he-IL" dirty="0"/>
              <a:t>אינטראקציה</a:t>
            </a:r>
          </a:p>
          <a:p>
            <a:pPr lvl="1"/>
            <a:r>
              <a:rPr lang="he-IL" dirty="0"/>
              <a:t>טכנולוגיה</a:t>
            </a:r>
          </a:p>
          <a:p>
            <a:endParaRPr lang="he-IL" dirty="0"/>
          </a:p>
        </p:txBody>
      </p:sp>
      <p:sp>
        <p:nvSpPr>
          <p:cNvPr id="10" name="מציין מיקום תוכן 9"/>
          <p:cNvSpPr>
            <a:spLocks noGrp="1"/>
          </p:cNvSpPr>
          <p:nvPr>
            <p:ph sz="half" idx="2"/>
          </p:nvPr>
        </p:nvSpPr>
        <p:spPr/>
        <p:txBody>
          <a:bodyPr/>
          <a:lstStyle/>
          <a:p>
            <a:r>
              <a:rPr lang="he-IL" dirty="0"/>
              <a:t>חכמת המונים</a:t>
            </a:r>
          </a:p>
          <a:p>
            <a:r>
              <a:rPr lang="en-US" dirty="0"/>
              <a:t>MOOCs</a:t>
            </a:r>
          </a:p>
          <a:p>
            <a:r>
              <a:rPr lang="en-US" dirty="0"/>
              <a:t>Crowdsourcing</a:t>
            </a:r>
          </a:p>
          <a:p>
            <a:r>
              <a:rPr lang="he-IL" dirty="0"/>
              <a:t>מחקר המונים</a:t>
            </a:r>
          </a:p>
          <a:p>
            <a:endParaRPr lang="he-IL" dirty="0"/>
          </a:p>
        </p:txBody>
      </p:sp>
    </p:spTree>
    <p:extLst>
      <p:ext uri="{BB962C8B-B14F-4D97-AF65-F5344CB8AC3E}">
        <p14:creationId xmlns:p14="http://schemas.microsoft.com/office/powerpoint/2010/main" val="38844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למידה בגישת חקר בבית </a:t>
            </a:r>
            <a:r>
              <a:rPr lang="he-IL" dirty="0" smtClean="0"/>
              <a:t>הספר</a:t>
            </a:r>
            <a:endParaRPr lang="he-IL" dirty="0"/>
          </a:p>
        </p:txBody>
      </p:sp>
      <p:sp>
        <p:nvSpPr>
          <p:cNvPr id="6" name="מציין מיקום תוכן 5"/>
          <p:cNvSpPr>
            <a:spLocks noGrp="1"/>
          </p:cNvSpPr>
          <p:nvPr>
            <p:ph idx="1"/>
          </p:nvPr>
        </p:nvSpPr>
        <p:spPr/>
        <p:txBody>
          <a:bodyPr/>
          <a:lstStyle/>
          <a:p>
            <a:r>
              <a:rPr lang="he-IL" dirty="0"/>
              <a:t>גישה חינוכית שמטרתה פיתוח לומד עצמאי</a:t>
            </a:r>
          </a:p>
          <a:p>
            <a:r>
              <a:rPr lang="he-IL" dirty="0"/>
              <a:t>תהליך למידה בו התלמידים עוסקים בבעיית חקר או שאלת חקר בה טרם נתקלו ומנסים לפתור בעיה או לגלות באופן עצמאי מידע חדש</a:t>
            </a:r>
          </a:p>
          <a:p>
            <a:r>
              <a:rPr lang="he-IL" dirty="0"/>
              <a:t>הדגש בתהליך החקר הינו על התהליך ולא על הפתרון או התוצאה בלבד</a:t>
            </a:r>
          </a:p>
          <a:p>
            <a:r>
              <a:rPr lang="he-IL" dirty="0"/>
              <a:t>תהליך הלמידה מאופיין בלמידה מתוך צורך</a:t>
            </a:r>
          </a:p>
        </p:txBody>
      </p:sp>
    </p:spTree>
    <p:extLst>
      <p:ext uri="{BB962C8B-B14F-4D97-AF65-F5344CB8AC3E}">
        <p14:creationId xmlns:p14="http://schemas.microsoft.com/office/powerpoint/2010/main" val="117724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מה נעשה עד עכשיו</a:t>
            </a:r>
            <a:r>
              <a:rPr lang="he-IL" dirty="0" smtClean="0"/>
              <a:t>?</a:t>
            </a:r>
            <a:endParaRPr lang="he-IL" dirty="0"/>
          </a:p>
        </p:txBody>
      </p:sp>
      <p:sp>
        <p:nvSpPr>
          <p:cNvPr id="6" name="מציין מיקום תוכן 5"/>
          <p:cNvSpPr>
            <a:spLocks noGrp="1"/>
          </p:cNvSpPr>
          <p:nvPr>
            <p:ph idx="1"/>
          </p:nvPr>
        </p:nvSpPr>
        <p:spPr/>
        <p:txBody>
          <a:bodyPr/>
          <a:lstStyle/>
          <a:p>
            <a:r>
              <a:rPr lang="he-IL" dirty="0"/>
              <a:t>המחקר נעשה על נושא נבחר מתוך נושא מתכנית הלימודים</a:t>
            </a:r>
          </a:p>
          <a:p>
            <a:r>
              <a:rPr lang="he-IL" dirty="0"/>
              <a:t>החקר התבצע ביחידים או בקבוצות</a:t>
            </a:r>
          </a:p>
          <a:p>
            <a:r>
              <a:rPr lang="he-IL" dirty="0"/>
              <a:t>כל קבוצה אספה את הנתונים הרלוונטיים לשאלת החקר שלה</a:t>
            </a:r>
          </a:p>
          <a:p>
            <a:r>
              <a:rPr lang="he-IL" dirty="0"/>
              <a:t>החקר התבצע במסגרת כיתה אחת</a:t>
            </a:r>
          </a:p>
          <a:p>
            <a:r>
              <a:rPr lang="he-IL" dirty="0"/>
              <a:t>יש שילוב בין תחומי דעת שונים</a:t>
            </a:r>
          </a:p>
          <a:p>
            <a:endParaRPr lang="he-IL" dirty="0"/>
          </a:p>
        </p:txBody>
      </p:sp>
    </p:spTree>
    <p:extLst>
      <p:ext uri="{BB962C8B-B14F-4D97-AF65-F5344CB8AC3E}">
        <p14:creationId xmlns:p14="http://schemas.microsoft.com/office/powerpoint/2010/main" val="231796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33672" y="1600200"/>
            <a:ext cx="4258816" cy="4525963"/>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r>
              <a:rPr lang="en-US" sz="2000" dirty="0" smtClean="0">
                <a:solidFill>
                  <a:srgbClr val="0070C0"/>
                </a:solidFill>
              </a:rPr>
              <a:t>Define study groups.</a:t>
            </a:r>
          </a:p>
          <a:p>
            <a:pPr algn="l" rtl="0"/>
            <a:endParaRPr lang="en-US" sz="2000" dirty="0" smtClean="0">
              <a:solidFill>
                <a:srgbClr val="0070C0"/>
              </a:solidFill>
            </a:endParaRPr>
          </a:p>
          <a:p>
            <a:pPr algn="l" rtl="0"/>
            <a:r>
              <a:rPr lang="en-US" sz="2000" dirty="0" smtClean="0">
                <a:solidFill>
                  <a:srgbClr val="0070C0"/>
                </a:solidFill>
              </a:rPr>
              <a:t>Cohorts of ~1-5,000 newborns</a:t>
            </a:r>
          </a:p>
          <a:p>
            <a:pPr algn="l" rtl="0"/>
            <a:endParaRPr lang="en-US" sz="2000" dirty="0" smtClean="0">
              <a:solidFill>
                <a:srgbClr val="0070C0"/>
              </a:solidFill>
            </a:endParaRPr>
          </a:p>
          <a:p>
            <a:pPr algn="l" rtl="0"/>
            <a:r>
              <a:rPr lang="en-US" sz="2000" dirty="0" smtClean="0">
                <a:solidFill>
                  <a:srgbClr val="0070C0"/>
                </a:solidFill>
              </a:rPr>
              <a:t>Periodic examination by nurses, developmental pediatricians and social scientist.</a:t>
            </a:r>
          </a:p>
          <a:p>
            <a:pPr algn="l" rtl="0"/>
            <a:endParaRPr lang="en-US" sz="2000" dirty="0" smtClean="0">
              <a:solidFill>
                <a:srgbClr val="0070C0"/>
              </a:solidFill>
            </a:endParaRPr>
          </a:p>
          <a:p>
            <a:pPr algn="l" rtl="0"/>
            <a:r>
              <a:rPr lang="en-US" sz="2000" dirty="0" smtClean="0">
                <a:solidFill>
                  <a:srgbClr val="0070C0"/>
                </a:solidFill>
              </a:rPr>
              <a:t>Data analysis by statisticians.</a:t>
            </a:r>
          </a:p>
          <a:p>
            <a:pPr algn="l" rtl="0"/>
            <a:endParaRPr lang="en-US" sz="2000" dirty="0" smtClean="0">
              <a:solidFill>
                <a:srgbClr val="0070C0"/>
              </a:solidFill>
            </a:endParaRPr>
          </a:p>
          <a:p>
            <a:pPr algn="l" rtl="0"/>
            <a:r>
              <a:rPr lang="en-US" sz="2000" dirty="0" smtClean="0">
                <a:solidFill>
                  <a:srgbClr val="0070C0"/>
                </a:solidFill>
              </a:rPr>
              <a:t>Conclusions by the study designers</a:t>
            </a:r>
            <a:endParaRPr lang="en-US" sz="2000" dirty="0">
              <a:solidFill>
                <a:srgbClr val="0070C0"/>
              </a:solidFill>
            </a:endParaRPr>
          </a:p>
        </p:txBody>
      </p:sp>
      <p:grpSp>
        <p:nvGrpSpPr>
          <p:cNvPr id="4" name="Group 17"/>
          <p:cNvGrpSpPr>
            <a:grpSpLocks/>
          </p:cNvGrpSpPr>
          <p:nvPr/>
        </p:nvGrpSpPr>
        <p:grpSpPr bwMode="auto">
          <a:xfrm>
            <a:off x="4788024" y="1630622"/>
            <a:ext cx="4176390" cy="4465117"/>
            <a:chOff x="-3780928" y="-99392"/>
            <a:chExt cx="7560319" cy="10600408"/>
          </a:xfrm>
        </p:grpSpPr>
        <p:pic>
          <p:nvPicPr>
            <p:cNvPr id="5" name="Picture 4" descr="CJ41L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0928" y="-80042"/>
              <a:ext cx="7488832" cy="1058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58756" y="-99392"/>
              <a:ext cx="720635" cy="734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endParaRPr>
            </a:p>
          </p:txBody>
        </p:sp>
        <p:sp>
          <p:nvSpPr>
            <p:cNvPr id="7" name="Right Brace 6"/>
            <p:cNvSpPr/>
            <p:nvPr/>
          </p:nvSpPr>
          <p:spPr>
            <a:xfrm>
              <a:off x="3058756" y="1484797"/>
              <a:ext cx="215873" cy="792093"/>
            </a:xfrm>
            <a:prstGeom prst="rightBrac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ar-SA">
                <a:solidFill>
                  <a:srgbClr val="000000"/>
                </a:solidFill>
              </a:endParaRPr>
            </a:p>
          </p:txBody>
        </p:sp>
        <p:sp>
          <p:nvSpPr>
            <p:cNvPr id="8" name="TextBox 16"/>
            <p:cNvSpPr txBox="1">
              <a:spLocks noChangeArrowheads="1"/>
            </p:cNvSpPr>
            <p:nvPr/>
          </p:nvSpPr>
          <p:spPr bwMode="auto">
            <a:xfrm rot="16200000">
              <a:off x="2994450" y="1538892"/>
              <a:ext cx="834884" cy="668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endParaRPr lang="he-IL" altLang="en-US" dirty="0">
                <a:solidFill>
                  <a:srgbClr val="000000"/>
                </a:solidFill>
              </a:endParaRPr>
            </a:p>
          </p:txBody>
        </p:sp>
      </p:grpSp>
      <p:sp>
        <p:nvSpPr>
          <p:cNvPr id="9" name="Content Placeholder 2"/>
          <p:cNvSpPr txBox="1">
            <a:spLocks/>
          </p:cNvSpPr>
          <p:nvPr/>
        </p:nvSpPr>
        <p:spPr bwMode="auto">
          <a:xfrm>
            <a:off x="360040" y="1844824"/>
            <a:ext cx="46085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srgbClr val="00B050"/>
                </a:solidFill>
              </a:rPr>
              <a:t>Bias in definition</a:t>
            </a:r>
          </a:p>
          <a:p>
            <a:endParaRPr lang="en-US" sz="2000" dirty="0" smtClean="0">
              <a:solidFill>
                <a:srgbClr val="00B050"/>
              </a:solidFill>
            </a:endParaRPr>
          </a:p>
          <a:p>
            <a:r>
              <a:rPr lang="en-US" sz="2000" dirty="0" smtClean="0">
                <a:solidFill>
                  <a:srgbClr val="00B050"/>
                </a:solidFill>
              </a:rPr>
              <a:t>Conclusions limited to 1-5000 children</a:t>
            </a:r>
          </a:p>
          <a:p>
            <a:endParaRPr lang="en-US" sz="2000" dirty="0" smtClean="0">
              <a:solidFill>
                <a:srgbClr val="00B050"/>
              </a:solidFill>
            </a:endParaRPr>
          </a:p>
          <a:p>
            <a:endParaRPr lang="en-US" sz="2000" dirty="0">
              <a:solidFill>
                <a:srgbClr val="00B050"/>
              </a:solidFill>
            </a:endParaRPr>
          </a:p>
          <a:p>
            <a:endParaRPr lang="en-US" sz="2000" dirty="0" smtClean="0">
              <a:solidFill>
                <a:srgbClr val="00B050"/>
              </a:solidFill>
            </a:endParaRPr>
          </a:p>
          <a:p>
            <a:r>
              <a:rPr lang="en-US" sz="2000" dirty="0" smtClean="0">
                <a:solidFill>
                  <a:srgbClr val="00B050"/>
                </a:solidFill>
              </a:rPr>
              <a:t>Expensive and </a:t>
            </a:r>
            <a:r>
              <a:rPr lang="en-US" sz="2000" dirty="0" err="1" smtClean="0">
                <a:solidFill>
                  <a:srgbClr val="00B050"/>
                </a:solidFill>
              </a:rPr>
              <a:t>georgraphy</a:t>
            </a:r>
            <a:r>
              <a:rPr lang="en-US" sz="2000" dirty="0" smtClean="0">
                <a:solidFill>
                  <a:srgbClr val="00B050"/>
                </a:solidFill>
              </a:rPr>
              <a:t>-limited</a:t>
            </a:r>
          </a:p>
          <a:p>
            <a:endParaRPr lang="en-US" sz="2000" dirty="0" smtClean="0">
              <a:solidFill>
                <a:srgbClr val="00B050"/>
              </a:solidFill>
            </a:endParaRPr>
          </a:p>
          <a:p>
            <a:r>
              <a:rPr lang="en-US" sz="2000" dirty="0" smtClean="0">
                <a:solidFill>
                  <a:srgbClr val="00B050"/>
                </a:solidFill>
              </a:rPr>
              <a:t>Automatic data analysis</a:t>
            </a:r>
          </a:p>
          <a:p>
            <a:endParaRPr lang="en-US" sz="2000" dirty="0" smtClean="0">
              <a:solidFill>
                <a:srgbClr val="00B050"/>
              </a:solidFill>
            </a:endParaRPr>
          </a:p>
          <a:p>
            <a:r>
              <a:rPr lang="en-US" sz="2000" dirty="0" smtClean="0">
                <a:solidFill>
                  <a:srgbClr val="00B050"/>
                </a:solidFill>
              </a:rPr>
              <a:t>Slow and only at the end</a:t>
            </a:r>
            <a:endParaRPr lang="en-US" sz="2000" dirty="0">
              <a:solidFill>
                <a:srgbClr val="00B050"/>
              </a:solidFill>
            </a:endParaRPr>
          </a:p>
        </p:txBody>
      </p:sp>
      <p:sp>
        <p:nvSpPr>
          <p:cNvPr id="13" name="כותרת 12"/>
          <p:cNvSpPr>
            <a:spLocks noGrp="1"/>
          </p:cNvSpPr>
          <p:nvPr>
            <p:ph type="title"/>
          </p:nvPr>
        </p:nvSpPr>
        <p:spPr/>
        <p:txBody>
          <a:bodyPr/>
          <a:lstStyle/>
          <a:p>
            <a:r>
              <a:rPr lang="he-IL" dirty="0"/>
              <a:t>איך חוקרים גדילת ילדים</a:t>
            </a:r>
            <a:r>
              <a:rPr lang="he-IL" dirty="0" smtClean="0"/>
              <a:t>?</a:t>
            </a:r>
            <a:endParaRPr lang="he-IL" dirty="0"/>
          </a:p>
        </p:txBody>
      </p:sp>
    </p:spTree>
    <p:extLst>
      <p:ext uri="{BB962C8B-B14F-4D97-AF65-F5344CB8AC3E}">
        <p14:creationId xmlns:p14="http://schemas.microsoft.com/office/powerpoint/2010/main" val="32105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מה ניתן ללמוד ממחקר המונים</a:t>
            </a:r>
            <a:r>
              <a:rPr lang="he-IL" dirty="0" smtClean="0"/>
              <a:t>?</a:t>
            </a:r>
            <a:endParaRPr lang="he-IL" dirty="0"/>
          </a:p>
        </p:txBody>
      </p:sp>
      <p:sp>
        <p:nvSpPr>
          <p:cNvPr id="6" name="מציין מיקום תוכן 5"/>
          <p:cNvSpPr>
            <a:spLocks noGrp="1"/>
          </p:cNvSpPr>
          <p:nvPr>
            <p:ph idx="1"/>
          </p:nvPr>
        </p:nvSpPr>
        <p:spPr/>
        <p:txBody>
          <a:bodyPr/>
          <a:lstStyle/>
          <a:p>
            <a:r>
              <a:rPr lang="he-IL" dirty="0"/>
              <a:t>חקר בתוך ומעבר לגבולות הכיתה</a:t>
            </a:r>
          </a:p>
          <a:p>
            <a:r>
              <a:rPr lang="he-IL" dirty="0"/>
              <a:t>בניית מאגר נתונים משותף – הזדמנות לפעילות רב גילאית</a:t>
            </a:r>
          </a:p>
          <a:p>
            <a:r>
              <a:rPr lang="he-IL" dirty="0"/>
              <a:t>שימוש במאגר נתונים קיים – מאגר בית ספרי </a:t>
            </a:r>
          </a:p>
          <a:p>
            <a:r>
              <a:rPr lang="he-IL" dirty="0"/>
              <a:t>שינוי סדר ההוראה - שאילת שאלות על מאגר נתונים </a:t>
            </a:r>
            <a:r>
              <a:rPr lang="he-IL" dirty="0" smtClean="0"/>
              <a:t>נתון</a:t>
            </a:r>
            <a:endParaRPr lang="he-IL" dirty="0"/>
          </a:p>
        </p:txBody>
      </p:sp>
    </p:spTree>
    <p:extLst>
      <p:ext uri="{BB962C8B-B14F-4D97-AF65-F5344CB8AC3E}">
        <p14:creationId xmlns:p14="http://schemas.microsoft.com/office/powerpoint/2010/main" val="8655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t>מה עוד ניתן ללמוד ממחקר המונים?</a:t>
            </a:r>
          </a:p>
        </p:txBody>
      </p:sp>
      <p:sp>
        <p:nvSpPr>
          <p:cNvPr id="6" name="מציין מיקום תוכן 5"/>
          <p:cNvSpPr>
            <a:spLocks noGrp="1"/>
          </p:cNvSpPr>
          <p:nvPr>
            <p:ph idx="1"/>
          </p:nvPr>
        </p:nvSpPr>
        <p:spPr/>
        <p:txBody>
          <a:bodyPr/>
          <a:lstStyle/>
          <a:p>
            <a:r>
              <a:rPr lang="he-IL" dirty="0"/>
              <a:t>איסוף נתונים באמצעים טכנולוגים זמינים -טלפונים חכמים</a:t>
            </a:r>
            <a:r>
              <a:rPr lang="he-IL" dirty="0" smtClean="0"/>
              <a:t>, </a:t>
            </a:r>
            <a:r>
              <a:rPr lang="en-US" dirty="0" smtClean="0"/>
              <a:t>Facebook </a:t>
            </a:r>
            <a:r>
              <a:rPr lang="he-IL" dirty="0" smtClean="0"/>
              <a:t>, טופס </a:t>
            </a:r>
            <a:r>
              <a:rPr lang="he-IL" dirty="0"/>
              <a:t>מקוון </a:t>
            </a:r>
            <a:r>
              <a:rPr lang="he-IL" dirty="0" smtClean="0"/>
              <a:t>ועוד (</a:t>
            </a:r>
            <a:r>
              <a:rPr lang="he-IL" dirty="0"/>
              <a:t>סדנה 4)</a:t>
            </a:r>
          </a:p>
          <a:p>
            <a:r>
              <a:rPr lang="he-IL" dirty="0"/>
              <a:t>שיתוף בין בתי ספר בתהליכי חקר </a:t>
            </a:r>
          </a:p>
          <a:p>
            <a:r>
              <a:rPr lang="he-IL" dirty="0"/>
              <a:t>בעיות אותנטיות הנחקרות גם באקדמיה – מאפשר מפגשים, הרצאות פתיחה וכדומה (סדנה 3, 5, 6)</a:t>
            </a:r>
          </a:p>
          <a:p>
            <a:r>
              <a:rPr lang="he-IL" dirty="0"/>
              <a:t>בעיות המשלבות מספר תחומי דעת (סדנה 1 ו-2)</a:t>
            </a:r>
          </a:p>
        </p:txBody>
      </p:sp>
    </p:spTree>
    <p:extLst>
      <p:ext uri="{BB962C8B-B14F-4D97-AF65-F5344CB8AC3E}">
        <p14:creationId xmlns:p14="http://schemas.microsoft.com/office/powerpoint/2010/main" val="327235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a:t>איך נעשה את זה?</a:t>
            </a:r>
          </a:p>
        </p:txBody>
      </p:sp>
      <p:sp>
        <p:nvSpPr>
          <p:cNvPr id="6" name="מציין מיקום תוכן 5"/>
          <p:cNvSpPr>
            <a:spLocks noGrp="1"/>
          </p:cNvSpPr>
          <p:nvPr>
            <p:ph idx="1"/>
          </p:nvPr>
        </p:nvSpPr>
        <p:spPr/>
        <p:txBody>
          <a:bodyPr/>
          <a:lstStyle/>
          <a:p>
            <a:r>
              <a:rPr lang="he-IL" dirty="0"/>
              <a:t>תכניות מיושמות בבתי ספר – </a:t>
            </a:r>
            <a:r>
              <a:rPr lang="en-US" dirty="0" smtClean="0"/>
              <a:t/>
            </a:r>
            <a:br>
              <a:rPr lang="en-US" dirty="0" smtClean="0"/>
            </a:br>
            <a:r>
              <a:rPr lang="he-IL" dirty="0" smtClean="0"/>
              <a:t>"</a:t>
            </a:r>
            <a:r>
              <a:rPr lang="he-IL" dirty="0"/>
              <a:t>חוף הכרמל" ו"אופק" </a:t>
            </a:r>
          </a:p>
          <a:p>
            <a:r>
              <a:rPr lang="he-IL" dirty="0"/>
              <a:t>פיילוט עם תלמידי חטיבת ביניים בטכניון</a:t>
            </a:r>
          </a:p>
          <a:p>
            <a:r>
              <a:rPr lang="he-IL" dirty="0"/>
              <a:t>הרצאות מרחיבות אופקים על מחקר המונים ברפואה </a:t>
            </a:r>
          </a:p>
          <a:p>
            <a:r>
              <a:rPr lang="he-IL" dirty="0"/>
              <a:t>הכרות מה הטכנולוגיה מציעה היום </a:t>
            </a:r>
          </a:p>
          <a:p>
            <a:endParaRPr lang="he-IL" dirty="0"/>
          </a:p>
        </p:txBody>
      </p:sp>
      <p:grpSp>
        <p:nvGrpSpPr>
          <p:cNvPr id="14" name="קבוצה 13"/>
          <p:cNvGrpSpPr/>
          <p:nvPr/>
        </p:nvGrpSpPr>
        <p:grpSpPr>
          <a:xfrm>
            <a:off x="174668" y="150167"/>
            <a:ext cx="2381108" cy="2702769"/>
            <a:chOff x="-252536" y="-31891"/>
            <a:chExt cx="2075543" cy="2465785"/>
          </a:xfrm>
        </p:grpSpPr>
        <p:pic>
          <p:nvPicPr>
            <p:cNvPr id="7" name="תמונה 6"/>
            <p:cNvPicPr>
              <a:picLocks noChangeAspect="1"/>
            </p:cNvPicPr>
            <p:nvPr/>
          </p:nvPicPr>
          <p:blipFill rotWithShape="1">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l="21948" t="7554" r="29663" b="6214"/>
            <a:stretch/>
          </p:blipFill>
          <p:spPr>
            <a:xfrm>
              <a:off x="-252536" y="-31891"/>
              <a:ext cx="2075543" cy="2465785"/>
            </a:xfrm>
            <a:prstGeom prst="rect">
              <a:avLst/>
            </a:prstGeom>
          </p:spPr>
        </p:pic>
        <p:pic>
          <p:nvPicPr>
            <p:cNvPr id="10" name="תמונה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41775">
              <a:off x="131000" y="179529"/>
              <a:ext cx="1585977" cy="1057318"/>
            </a:xfrm>
            <a:prstGeom prst="rect">
              <a:avLst/>
            </a:prstGeom>
          </p:spPr>
        </p:pic>
        <p:sp>
          <p:nvSpPr>
            <p:cNvPr id="13" name="מלבן 12"/>
            <p:cNvSpPr/>
            <p:nvPr/>
          </p:nvSpPr>
          <p:spPr>
            <a:xfrm rot="20610824">
              <a:off x="326623" y="446224"/>
              <a:ext cx="1165704" cy="4308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2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יצירתיות</a:t>
              </a:r>
              <a:endParaRPr lang="he-IL" sz="2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40261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755576" y="6094898"/>
            <a:ext cx="2016224" cy="6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he-IL" altLang="he-IL" sz="1400" b="1" dirty="0" smtClean="0"/>
              <a:t>קרן </a:t>
            </a:r>
            <a:r>
              <a:rPr lang="he-IL" altLang="he-IL" sz="1400" b="1" dirty="0"/>
              <a:t>נעמי</a:t>
            </a:r>
            <a:endParaRPr lang="en-US" altLang="he-IL" sz="1400" b="1" dirty="0"/>
          </a:p>
          <a:p>
            <a:pPr algn="ctr" eaLnBrk="1" hangingPunct="1">
              <a:spcBef>
                <a:spcPct val="20000"/>
              </a:spcBef>
            </a:pPr>
            <a:r>
              <a:rPr lang="he-IL" altLang="he-IL" sz="1400" b="1" dirty="0" smtClean="0"/>
              <a:t>מרכז כדר ללמידת חקר</a:t>
            </a:r>
          </a:p>
          <a:p>
            <a:pPr algn="ctr" eaLnBrk="1" hangingPunct="1">
              <a:spcBef>
                <a:spcPct val="20000"/>
              </a:spcBef>
            </a:pPr>
            <a:endParaRPr lang="he-IL" altLang="he-IL" sz="1400" b="1" dirty="0" smtClean="0"/>
          </a:p>
        </p:txBody>
      </p:sp>
      <p:sp>
        <p:nvSpPr>
          <p:cNvPr id="4" name="Rectangle 7"/>
          <p:cNvSpPr>
            <a:spLocks noChangeArrowheads="1"/>
          </p:cNvSpPr>
          <p:nvPr/>
        </p:nvSpPr>
        <p:spPr bwMode="auto">
          <a:xfrm>
            <a:off x="5854700" y="6094898"/>
            <a:ext cx="2745010" cy="56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he-IL" altLang="he-IL" sz="1400" b="1" dirty="0"/>
              <a:t>המחלקה לחינוך למדע וטכנולוגיה</a:t>
            </a:r>
            <a:endParaRPr lang="en-US" altLang="he-IL" sz="1400" b="1" dirty="0"/>
          </a:p>
          <a:p>
            <a:pPr algn="ctr" eaLnBrk="1" hangingPunct="1">
              <a:spcBef>
                <a:spcPct val="20000"/>
              </a:spcBef>
            </a:pPr>
            <a:r>
              <a:rPr lang="he-IL" altLang="he-IL" sz="1400" b="1" dirty="0" smtClean="0"/>
              <a:t>הטכניון </a:t>
            </a:r>
            <a:r>
              <a:rPr lang="he-IL" altLang="he-IL" sz="1400" b="1" dirty="0"/>
              <a:t>– מכון טכנולוגי </a:t>
            </a:r>
            <a:r>
              <a:rPr lang="he-IL" altLang="he-IL" sz="1400" b="1" dirty="0" smtClean="0"/>
              <a:t>לישראל</a:t>
            </a:r>
            <a:endParaRPr lang="he-IL" altLang="he-IL" sz="1400" b="1" dirty="0"/>
          </a:p>
        </p:txBody>
      </p:sp>
      <p:sp>
        <p:nvSpPr>
          <p:cNvPr id="5" name="Rectangle 7"/>
          <p:cNvSpPr>
            <a:spLocks noChangeArrowheads="1"/>
          </p:cNvSpPr>
          <p:nvPr/>
        </p:nvSpPr>
        <p:spPr bwMode="auto">
          <a:xfrm>
            <a:off x="2484438" y="0"/>
            <a:ext cx="37068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n-US" altLang="he-IL" b="1" dirty="0">
              <a:solidFill>
                <a:srgbClr val="2F2FFF"/>
              </a:solidFill>
            </a:endParaRPr>
          </a:p>
        </p:txBody>
      </p:sp>
      <p:sp>
        <p:nvSpPr>
          <p:cNvPr id="6" name="Rectangle 6"/>
          <p:cNvSpPr>
            <a:spLocks noChangeArrowheads="1"/>
          </p:cNvSpPr>
          <p:nvPr/>
        </p:nvSpPr>
        <p:spPr bwMode="auto">
          <a:xfrm>
            <a:off x="3086770" y="6094898"/>
            <a:ext cx="250214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he-IL" altLang="he-IL" sz="1400" b="1" dirty="0" smtClean="0"/>
              <a:t>הפקולטה לרפואה </a:t>
            </a:r>
          </a:p>
          <a:p>
            <a:pPr algn="ctr" eaLnBrk="1" hangingPunct="1">
              <a:spcBef>
                <a:spcPct val="20000"/>
              </a:spcBef>
            </a:pPr>
            <a:r>
              <a:rPr lang="he-IL" altLang="he-IL" sz="1400" b="1" dirty="0" smtClean="0"/>
              <a:t>ע"ש רות וברוך רפפורט בטכניון</a:t>
            </a:r>
            <a:endParaRPr lang="en-US" altLang="he-IL" sz="1400" b="1" dirty="0"/>
          </a:p>
        </p:txBody>
      </p:sp>
      <p:graphicFrame>
        <p:nvGraphicFramePr>
          <p:cNvPr id="10" name="מציין מיקום תוכן 9"/>
          <p:cNvGraphicFramePr>
            <a:graphicFrameLocks noGrp="1"/>
          </p:cNvGraphicFramePr>
          <p:nvPr>
            <p:ph idx="1"/>
            <p:extLst>
              <p:ext uri="{D42A27DB-BD31-4B8C-83A1-F6EECF244321}">
                <p14:modId xmlns:p14="http://schemas.microsoft.com/office/powerpoint/2010/main" val="1709695091"/>
              </p:ext>
            </p:extLst>
          </p:nvPr>
        </p:nvGraphicFramePr>
        <p:xfrm>
          <a:off x="457200" y="1196752"/>
          <a:ext cx="8229600" cy="4663440"/>
        </p:xfrm>
        <a:graphic>
          <a:graphicData uri="http://schemas.openxmlformats.org/drawingml/2006/table">
            <a:tbl>
              <a:tblPr rtl="1" firstRow="1" bandRow="1">
                <a:tableStyleId>{7DF18680-E054-41AD-8BC1-D1AEF772440D}</a:tableStyleId>
              </a:tblPr>
              <a:tblGrid>
                <a:gridCol w="946746"/>
                <a:gridCol w="6088492"/>
                <a:gridCol w="1194362"/>
              </a:tblGrid>
              <a:tr h="64008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cap="none" normalizeH="0" baseline="0" dirty="0" smtClean="0">
                          <a:ln>
                            <a:noFill/>
                          </a:ln>
                          <a:effectLst/>
                        </a:rPr>
                        <a:t>סדנה</a:t>
                      </a:r>
                      <a:endParaRPr kumimoji="0" lang="he-IL" sz="2400" b="1" i="0" u="none" strike="noStrike" cap="none" normalizeH="0" baseline="0" dirty="0" smtClean="0">
                        <a:ln>
                          <a:noFill/>
                        </a:ln>
                        <a:solidFill>
                          <a:schemeClr val="tx1"/>
                        </a:solidFill>
                        <a:effectLst/>
                        <a:latin typeface="Arial" pitchFamily="34" charset="0"/>
                        <a:ea typeface="Times New Roman" pitchFamily="18" charset="0"/>
                        <a:cs typeface="Arial Unicode MS" pitchFamily="34" charset="-12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cap="none" normalizeH="0" baseline="0" dirty="0" smtClean="0">
                          <a:ln>
                            <a:noFill/>
                          </a:ln>
                          <a:effectLst/>
                        </a:rPr>
                        <a:t>הנושא</a:t>
                      </a:r>
                      <a:endParaRPr kumimoji="0" lang="he-IL" sz="2400" b="1" i="0" u="none" strike="noStrike" cap="none" normalizeH="0" baseline="0" dirty="0" smtClean="0">
                        <a:ln>
                          <a:noFill/>
                        </a:ln>
                        <a:solidFill>
                          <a:schemeClr val="tx1"/>
                        </a:solidFill>
                        <a:effectLst/>
                        <a:latin typeface="Arial" pitchFamily="34" charset="0"/>
                        <a:ea typeface="Times New Roman" pitchFamily="18" charset="0"/>
                        <a:cs typeface="Arial Unicode MS" pitchFamily="34" charset="-12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cap="none" normalizeH="0" baseline="0" dirty="0" smtClean="0">
                          <a:ln>
                            <a:noFill/>
                          </a:ln>
                          <a:effectLst/>
                        </a:rPr>
                        <a:t>חדר</a:t>
                      </a:r>
                      <a:endParaRPr kumimoji="0" lang="he-IL" sz="2400" b="1" i="0" u="none" strike="noStrike" cap="none" normalizeH="0" baseline="0" dirty="0" smtClean="0">
                        <a:ln>
                          <a:noFill/>
                        </a:ln>
                        <a:solidFill>
                          <a:schemeClr val="tx1"/>
                        </a:solidFill>
                        <a:effectLst/>
                        <a:latin typeface="Arial" pitchFamily="34" charset="0"/>
                        <a:ea typeface="Times New Roman" pitchFamily="18" charset="0"/>
                        <a:cs typeface="Arial Unicode MS" pitchFamily="34" charset="-128"/>
                      </a:endParaRPr>
                    </a:p>
                  </a:txBody>
                  <a:tcPr anchor="ctr" horzOverflow="overflow"/>
                </a:tc>
              </a:tr>
              <a:tr h="64008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cap="none" normalizeH="0" baseline="0" dirty="0" smtClean="0">
                          <a:ln>
                            <a:noFill/>
                          </a:ln>
                          <a:effectLst/>
                        </a:rPr>
                        <a:t>1</a:t>
                      </a:r>
                      <a:endParaRPr kumimoji="0" lang="he-IL" sz="2400" b="0" i="0" u="none" strike="noStrike" cap="none" normalizeH="0" baseline="0" dirty="0" smtClean="0">
                        <a:ln>
                          <a:noFill/>
                        </a:ln>
                        <a:solidFill>
                          <a:schemeClr val="tx1"/>
                        </a:solidFill>
                        <a:effectLst/>
                        <a:latin typeface="Times New Roman" pitchFamily="18" charset="0"/>
                        <a:ea typeface="Times New Roman" pitchFamily="18" charset="0"/>
                        <a:cs typeface="Arial Unicode MS" pitchFamily="34" charset="-128"/>
                      </a:endParaRPr>
                    </a:p>
                  </a:txBody>
                  <a:tcPr anchor="ct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lang="he-IL" sz="2000" kern="1200" dirty="0" smtClean="0">
                          <a:effectLst/>
                        </a:rPr>
                        <a:t>"התבגרות" – למידה תוך כדי הפקת תוצר </a:t>
                      </a:r>
                      <a:br>
                        <a:rPr lang="he-IL" sz="2000" kern="1200" dirty="0" smtClean="0">
                          <a:effectLst/>
                        </a:rPr>
                      </a:br>
                      <a:r>
                        <a:rPr lang="he-IL" sz="2000" kern="1200" dirty="0" smtClean="0">
                          <a:effectLst/>
                        </a:rPr>
                        <a:t>בית הספר המשותף "חוף הכרמל", מעגן מיכאל</a:t>
                      </a:r>
                      <a:endParaRPr lang="he-IL" sz="2000" kern="1200" dirty="0" smtClean="0">
                        <a:solidFill>
                          <a:schemeClr val="tx1"/>
                        </a:solidFill>
                        <a:effectLst/>
                        <a:latin typeface="+mn-lt"/>
                        <a:ea typeface="+mn-ea"/>
                        <a:cs typeface="+mn-cs"/>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kern="1200" cap="none" normalizeH="0" baseline="0" dirty="0" smtClean="0">
                          <a:ln>
                            <a:noFill/>
                          </a:ln>
                          <a:effectLst/>
                        </a:rPr>
                        <a:t>300</a:t>
                      </a:r>
                      <a:endParaRPr kumimoji="0" lang="he-IL" sz="2400" b="0" i="0" u="none" strike="noStrike" kern="1200" cap="none" normalizeH="0" baseline="0" dirty="0" smtClean="0">
                        <a:ln>
                          <a:noFill/>
                        </a:ln>
                        <a:solidFill>
                          <a:schemeClr val="tx1"/>
                        </a:solidFill>
                        <a:effectLst/>
                        <a:latin typeface="Arial" pitchFamily="34" charset="0"/>
                        <a:ea typeface="Arial Unicode MS" pitchFamily="34" charset="-128"/>
                        <a:cs typeface="+mn-cs"/>
                      </a:endParaRPr>
                    </a:p>
                  </a:txBody>
                  <a:tcPr anchor="ctr" horzOverflow="overflow"/>
                </a:tc>
              </a:tr>
              <a:tr h="64008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cap="none" normalizeH="0" baseline="0" dirty="0" smtClean="0">
                          <a:ln>
                            <a:noFill/>
                          </a:ln>
                          <a:effectLst/>
                        </a:rPr>
                        <a:t>2</a:t>
                      </a:r>
                      <a:endParaRPr kumimoji="0" lang="he-IL" sz="2400" b="0" i="0" u="none" strike="noStrike" cap="none" normalizeH="0" baseline="0" dirty="0" smtClean="0">
                        <a:ln>
                          <a:noFill/>
                        </a:ln>
                        <a:solidFill>
                          <a:schemeClr val="tx1"/>
                        </a:solidFill>
                        <a:effectLst/>
                        <a:latin typeface="Times New Roman" pitchFamily="18" charset="0"/>
                        <a:ea typeface="Times New Roman" pitchFamily="18" charset="0"/>
                        <a:cs typeface="Arial Unicode MS" pitchFamily="34" charset="-128"/>
                      </a:endParaRPr>
                    </a:p>
                  </a:txBody>
                  <a:tcPr anchor="ctr" horzOverflow="overflow"/>
                </a:tc>
                <a:tc>
                  <a:txBody>
                    <a:bodyPr/>
                    <a:lstStyle/>
                    <a:p>
                      <a:pPr indent="0" rtl="1"/>
                      <a:r>
                        <a:rPr lang="he-IL" sz="2000" kern="1200" dirty="0" smtClean="0">
                          <a:effectLst/>
                        </a:rPr>
                        <a:t>פרויקט </a:t>
                      </a:r>
                      <a:r>
                        <a:rPr lang="he-IL" sz="2000" kern="1200" dirty="0" err="1" smtClean="0">
                          <a:effectLst/>
                        </a:rPr>
                        <a:t>סמארט</a:t>
                      </a:r>
                      <a:r>
                        <a:rPr lang="he-IL" sz="2000" kern="1200" dirty="0" smtClean="0">
                          <a:effectLst/>
                        </a:rPr>
                        <a:t> - </a:t>
                      </a:r>
                      <a:r>
                        <a:rPr lang="en-US" sz="2000" kern="1200" dirty="0" smtClean="0">
                          <a:solidFill>
                            <a:srgbClr val="CC0000"/>
                          </a:solidFill>
                          <a:effectLst/>
                        </a:rPr>
                        <a:t>S</a:t>
                      </a:r>
                      <a:r>
                        <a:rPr lang="en-US" sz="2000" kern="1200" dirty="0" smtClean="0">
                          <a:effectLst/>
                        </a:rPr>
                        <a:t>cience, </a:t>
                      </a:r>
                      <a:r>
                        <a:rPr lang="en-US" sz="2000" kern="1200" dirty="0" smtClean="0">
                          <a:solidFill>
                            <a:srgbClr val="CC0000"/>
                          </a:solidFill>
                          <a:effectLst/>
                          <a:latin typeface="+mn-lt"/>
                          <a:ea typeface="+mn-ea"/>
                          <a:cs typeface="+mn-cs"/>
                        </a:rPr>
                        <a:t>M</a:t>
                      </a:r>
                      <a:r>
                        <a:rPr lang="en-US" sz="2000" kern="1200" dirty="0" smtClean="0">
                          <a:effectLst/>
                        </a:rPr>
                        <a:t>edia, </a:t>
                      </a:r>
                      <a:r>
                        <a:rPr lang="en-US" sz="2000" kern="1200" dirty="0" smtClean="0">
                          <a:solidFill>
                            <a:srgbClr val="CC0000"/>
                          </a:solidFill>
                          <a:effectLst/>
                          <a:latin typeface="+mn-lt"/>
                          <a:ea typeface="+mn-ea"/>
                          <a:cs typeface="+mn-cs"/>
                        </a:rPr>
                        <a:t>Ar</a:t>
                      </a:r>
                      <a:r>
                        <a:rPr lang="en-US" sz="2000" kern="1200" dirty="0" smtClean="0">
                          <a:effectLst/>
                        </a:rPr>
                        <a:t>t, </a:t>
                      </a:r>
                      <a:r>
                        <a:rPr lang="en-US" sz="2000" kern="1200" dirty="0" smtClean="0">
                          <a:solidFill>
                            <a:srgbClr val="CC0000"/>
                          </a:solidFill>
                          <a:effectLst/>
                          <a:latin typeface="+mn-lt"/>
                          <a:ea typeface="+mn-ea"/>
                          <a:cs typeface="+mn-cs"/>
                        </a:rPr>
                        <a:t>T</a:t>
                      </a:r>
                      <a:r>
                        <a:rPr lang="en-US" sz="2000" kern="1200" dirty="0" smtClean="0">
                          <a:effectLst/>
                        </a:rPr>
                        <a:t>echnology </a:t>
                      </a:r>
                      <a:r>
                        <a:rPr lang="he-IL" sz="2000" kern="1200" dirty="0" smtClean="0">
                          <a:effectLst/>
                        </a:rPr>
                        <a:t/>
                      </a:r>
                      <a:br>
                        <a:rPr lang="he-IL" sz="2000" kern="1200" dirty="0" smtClean="0">
                          <a:effectLst/>
                        </a:rPr>
                      </a:br>
                      <a:r>
                        <a:rPr lang="he-IL" sz="2000" kern="1200" dirty="0" smtClean="0">
                          <a:effectLst/>
                        </a:rPr>
                        <a:t>בית ספר "אופק", קיבוץ עברון</a:t>
                      </a:r>
                      <a:endParaRPr lang="he-IL" sz="2000" kern="1200" dirty="0" smtClean="0">
                        <a:solidFill>
                          <a:schemeClr val="tx1"/>
                        </a:solidFill>
                        <a:effectLst/>
                        <a:latin typeface="+mn-lt"/>
                        <a:ea typeface="+mn-ea"/>
                        <a:cs typeface="+mn-cs"/>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124075" algn="l"/>
                          <a:tab pos="5184775" algn="r"/>
                        </a:tabLst>
                      </a:pPr>
                      <a:r>
                        <a:rPr kumimoji="0" lang="he-IL" sz="2400" u="none" strike="noStrike" kern="1200" cap="none" normalizeH="0" baseline="0" dirty="0" smtClean="0">
                          <a:ln>
                            <a:noFill/>
                          </a:ln>
                          <a:effectLst/>
                        </a:rPr>
                        <a:t>220</a:t>
                      </a:r>
                      <a:endParaRPr kumimoji="0" lang="he-IL" sz="2400" b="0" i="0" u="none" strike="noStrike" kern="1200" cap="none" normalizeH="0" baseline="0" dirty="0" smtClean="0">
                        <a:ln>
                          <a:noFill/>
                        </a:ln>
                        <a:solidFill>
                          <a:schemeClr val="tx1"/>
                        </a:solidFill>
                        <a:effectLst/>
                        <a:latin typeface="Arial" pitchFamily="34" charset="0"/>
                        <a:ea typeface="Arial Unicode MS" pitchFamily="34" charset="-128"/>
                        <a:cs typeface="+mn-cs"/>
                      </a:endParaRPr>
                    </a:p>
                  </a:txBody>
                  <a:tcPr anchor="ctr" horzOverflow="overflow"/>
                </a:tc>
              </a:tr>
              <a:tr h="64008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cap="none" normalizeH="0" baseline="0" dirty="0" smtClean="0">
                          <a:ln>
                            <a:noFill/>
                          </a:ln>
                          <a:effectLst/>
                        </a:rPr>
                        <a:t>3</a:t>
                      </a:r>
                      <a:endParaRPr kumimoji="0" lang="he-IL" sz="2400" b="0" i="0" u="none" strike="noStrike" cap="none" normalizeH="0" baseline="0" dirty="0" smtClean="0">
                        <a:ln>
                          <a:noFill/>
                        </a:ln>
                        <a:solidFill>
                          <a:schemeClr val="tx1"/>
                        </a:solidFill>
                        <a:effectLst/>
                        <a:latin typeface="Times New Roman" pitchFamily="18" charset="0"/>
                        <a:ea typeface="Times New Roman" pitchFamily="18" charset="0"/>
                        <a:cs typeface="Arial Unicode MS" pitchFamily="34" charset="-128"/>
                      </a:endParaRPr>
                    </a:p>
                  </a:txBody>
                  <a:tcPr anchor="ct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lang="he-IL" sz="2000" kern="1200" dirty="0" smtClean="0">
                          <a:effectLst/>
                        </a:rPr>
                        <a:t>קורס "מחקר המונים" בטכניון לתלמידי חטיבות ביניים </a:t>
                      </a:r>
                      <a:endParaRPr lang="he-IL" sz="2000" kern="1200" dirty="0" smtClean="0">
                        <a:solidFill>
                          <a:schemeClr val="tx1"/>
                        </a:solidFill>
                        <a:effectLst/>
                        <a:latin typeface="+mn-lt"/>
                        <a:ea typeface="+mn-ea"/>
                        <a:cs typeface="+mn-cs"/>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kern="1200" cap="none" normalizeH="0" baseline="0" dirty="0" smtClean="0">
                          <a:ln>
                            <a:noFill/>
                          </a:ln>
                          <a:effectLst/>
                        </a:rPr>
                        <a:t>302</a:t>
                      </a:r>
                      <a:endParaRPr kumimoji="0" lang="he-IL" sz="2400" b="0" i="0" u="none" strike="noStrike" kern="1200" cap="none" normalizeH="0" baseline="0" dirty="0" smtClean="0">
                        <a:ln>
                          <a:noFill/>
                        </a:ln>
                        <a:solidFill>
                          <a:schemeClr val="tx1"/>
                        </a:solidFill>
                        <a:effectLst/>
                        <a:latin typeface="Arial" pitchFamily="34" charset="0"/>
                        <a:ea typeface="Arial Unicode MS" pitchFamily="34" charset="-128"/>
                        <a:cs typeface="+mn-cs"/>
                      </a:endParaRPr>
                    </a:p>
                  </a:txBody>
                  <a:tcPr anchor="ctr" horzOverflow="overflow"/>
                </a:tc>
              </a:tr>
              <a:tr h="64008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cap="none" normalizeH="0" baseline="0" dirty="0" smtClean="0">
                          <a:ln>
                            <a:noFill/>
                          </a:ln>
                          <a:effectLst/>
                        </a:rPr>
                        <a:t>4</a:t>
                      </a:r>
                      <a:endParaRPr kumimoji="0" lang="he-IL" sz="2400" b="0" i="0" u="none" strike="noStrike" cap="none" normalizeH="0" baseline="0" dirty="0" smtClean="0">
                        <a:ln>
                          <a:noFill/>
                        </a:ln>
                        <a:solidFill>
                          <a:schemeClr val="tx1"/>
                        </a:solidFill>
                        <a:effectLst/>
                        <a:latin typeface="Times New Roman" pitchFamily="18" charset="0"/>
                        <a:ea typeface="Times New Roman" pitchFamily="18" charset="0"/>
                        <a:cs typeface="Arial Unicode MS" pitchFamily="34" charset="-128"/>
                      </a:endParaRPr>
                    </a:p>
                  </a:txBody>
                  <a:tcPr anchor="ct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5184775" algn="r"/>
                        </a:tabLst>
                      </a:pPr>
                      <a:r>
                        <a:rPr lang="he-IL" sz="2000" kern="1200" dirty="0" smtClean="0">
                          <a:effectLst/>
                        </a:rPr>
                        <a:t>מערכת אקולוגית של בריאות</a:t>
                      </a:r>
                      <a:r>
                        <a:rPr lang="en-US" sz="2000" kern="1200" dirty="0" smtClean="0">
                          <a:effectLst/>
                        </a:rPr>
                        <a:t>(Wellness eco-system)   </a:t>
                      </a:r>
                      <a:endParaRPr lang="he-IL" sz="2000" kern="1200" dirty="0" smtClean="0">
                        <a:solidFill>
                          <a:schemeClr val="tx1"/>
                        </a:solidFill>
                        <a:effectLst/>
                        <a:latin typeface="+mn-lt"/>
                        <a:ea typeface="+mn-ea"/>
                        <a:cs typeface="+mn-cs"/>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124075" algn="l"/>
                          <a:tab pos="5184775" algn="r"/>
                        </a:tabLst>
                      </a:pPr>
                      <a:r>
                        <a:rPr kumimoji="0" lang="he-IL" sz="2400" u="none" strike="noStrike" kern="1200" cap="none" normalizeH="0" baseline="0" dirty="0" smtClean="0">
                          <a:ln>
                            <a:noFill/>
                          </a:ln>
                          <a:effectLst/>
                        </a:rPr>
                        <a:t>309</a:t>
                      </a:r>
                      <a:endParaRPr kumimoji="0" lang="he-IL" sz="2400" b="0" i="0" u="none" strike="noStrike" kern="1200" cap="none" normalizeH="0" baseline="0" dirty="0" smtClean="0">
                        <a:ln>
                          <a:noFill/>
                        </a:ln>
                        <a:solidFill>
                          <a:schemeClr val="tx1"/>
                        </a:solidFill>
                        <a:effectLst/>
                        <a:latin typeface="Arial" pitchFamily="34" charset="0"/>
                        <a:ea typeface="Arial Unicode MS" pitchFamily="34" charset="-128"/>
                        <a:cs typeface="+mn-cs"/>
                      </a:endParaRPr>
                    </a:p>
                  </a:txBody>
                  <a:tcPr anchor="ctr" horzOverflow="overflow"/>
                </a:tc>
              </a:tr>
              <a:tr h="64008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cap="none" normalizeH="0" baseline="0" dirty="0" smtClean="0">
                          <a:ln>
                            <a:noFill/>
                          </a:ln>
                          <a:effectLst/>
                        </a:rPr>
                        <a:t>5</a:t>
                      </a:r>
                      <a:endParaRPr kumimoji="0" lang="he-IL" sz="2400" b="0" i="0" u="none" strike="noStrike" cap="none" normalizeH="0" baseline="0" dirty="0" smtClean="0">
                        <a:ln>
                          <a:noFill/>
                        </a:ln>
                        <a:solidFill>
                          <a:schemeClr val="tx1"/>
                        </a:solidFill>
                        <a:effectLst/>
                        <a:latin typeface="Times New Roman" pitchFamily="18" charset="0"/>
                        <a:ea typeface="Times New Roman" pitchFamily="18" charset="0"/>
                        <a:cs typeface="Arial Unicode MS" pitchFamily="34" charset="-128"/>
                      </a:endParaRPr>
                    </a:p>
                  </a:txBody>
                  <a:tcPr anchor="ct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lang="he-IL" sz="2000" kern="1200" dirty="0" smtClean="0">
                          <a:effectLst/>
                        </a:rPr>
                        <a:t>"מחקר המונים" על שינה ועל אסטמה ויישומו במערכת החינוך</a:t>
                      </a:r>
                      <a:endParaRPr lang="he-IL" sz="2000" kern="1200" dirty="0" smtClean="0">
                        <a:solidFill>
                          <a:schemeClr val="tx1"/>
                        </a:solidFill>
                        <a:effectLst/>
                        <a:latin typeface="+mn-lt"/>
                        <a:ea typeface="+mn-ea"/>
                        <a:cs typeface="+mn-cs"/>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defRPr/>
                      </a:pPr>
                      <a:r>
                        <a:rPr kumimoji="0" lang="he-IL" sz="2400" u="none" strike="noStrike" kern="1200" cap="none" normalizeH="0" baseline="0" smtClean="0">
                          <a:ln>
                            <a:noFill/>
                          </a:ln>
                          <a:effectLst/>
                        </a:rPr>
                        <a:t>101</a:t>
                      </a:r>
                      <a:endParaRPr kumimoji="0" lang="he-IL" sz="2400" b="0" i="0" u="none" strike="noStrike" kern="1200" cap="none" normalizeH="0" baseline="0" dirty="0" smtClean="0">
                        <a:ln>
                          <a:noFill/>
                        </a:ln>
                        <a:solidFill>
                          <a:schemeClr val="tx1"/>
                        </a:solidFill>
                        <a:effectLst/>
                        <a:latin typeface="Arial" pitchFamily="34" charset="0"/>
                        <a:ea typeface="Arial Unicode MS" pitchFamily="34" charset="-128"/>
                        <a:cs typeface="+mn-cs"/>
                      </a:endParaRPr>
                    </a:p>
                  </a:txBody>
                  <a:tcPr anchor="ctr" horzOverflow="overflow"/>
                </a:tc>
              </a:tr>
              <a:tr h="64008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cap="none" normalizeH="0" baseline="0" dirty="0" smtClean="0">
                          <a:ln>
                            <a:noFill/>
                          </a:ln>
                          <a:effectLst/>
                        </a:rPr>
                        <a:t>6</a:t>
                      </a:r>
                      <a:endParaRPr kumimoji="0" lang="he-IL" sz="2400" b="0" i="0" u="none" strike="noStrike" cap="none" normalizeH="0" baseline="0" dirty="0" smtClean="0">
                        <a:ln>
                          <a:noFill/>
                        </a:ln>
                        <a:solidFill>
                          <a:schemeClr val="tx1"/>
                        </a:solidFill>
                        <a:effectLst/>
                        <a:latin typeface="Times New Roman" pitchFamily="18" charset="0"/>
                        <a:ea typeface="Times New Roman" pitchFamily="18" charset="0"/>
                        <a:cs typeface="Arial Unicode MS" pitchFamily="34" charset="-128"/>
                      </a:endParaRPr>
                    </a:p>
                  </a:txBody>
                  <a:tcPr anchor="ctr" horzOverflow="overflow"/>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lang="he-IL" sz="2000" kern="1200" dirty="0" smtClean="0">
                          <a:effectLst/>
                        </a:rPr>
                        <a:t>"מחקר המונים" על גדילה ועל התבגרות ויישומו במערכת החינוך</a:t>
                      </a:r>
                      <a:endParaRPr kumimoji="0" lang="he-IL" sz="2000" b="0" i="0" u="none" strike="noStrike" cap="none" normalizeH="0" baseline="0" dirty="0" smtClean="0">
                        <a:ln>
                          <a:noFill/>
                        </a:ln>
                        <a:solidFill>
                          <a:srgbClr val="E60000"/>
                        </a:solidFill>
                        <a:effectLst/>
                        <a:latin typeface="Arial" pitchFamily="34" charset="0"/>
                        <a:ea typeface="Times New Roman" pitchFamily="18" charset="0"/>
                        <a:cs typeface="Arial Unicode MS" pitchFamily="34" charset="-128"/>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tab pos="682625" algn="l"/>
                          <a:tab pos="2124075" algn="l"/>
                          <a:tab pos="5184775" algn="r"/>
                        </a:tabLst>
                      </a:pPr>
                      <a:r>
                        <a:rPr kumimoji="0" lang="he-IL" sz="2400" u="none" strike="noStrike" kern="1200" cap="none" normalizeH="0" baseline="0" dirty="0" smtClean="0">
                          <a:ln>
                            <a:noFill/>
                          </a:ln>
                          <a:effectLst/>
                        </a:rPr>
                        <a:t>308</a:t>
                      </a:r>
                      <a:endParaRPr kumimoji="0" lang="he-IL" sz="2400" b="0" i="0" u="none" strike="noStrike" kern="1200" cap="none" normalizeH="0" baseline="0" dirty="0" smtClean="0">
                        <a:ln>
                          <a:noFill/>
                        </a:ln>
                        <a:solidFill>
                          <a:schemeClr val="tx1"/>
                        </a:solidFill>
                        <a:effectLst/>
                        <a:latin typeface="Arial" pitchFamily="34" charset="0"/>
                        <a:ea typeface="Arial Unicode MS" pitchFamily="34" charset="-128"/>
                        <a:cs typeface="+mn-cs"/>
                      </a:endParaRPr>
                    </a:p>
                  </a:txBody>
                  <a:tcPr anchor="ctr" horzOverflow="overflow"/>
                </a:tc>
              </a:tr>
            </a:tbl>
          </a:graphicData>
        </a:graphic>
      </p:graphicFrame>
      <p:pic>
        <p:nvPicPr>
          <p:cNvPr id="12" name="Picture 2" descr="C:\Users\user\כברי\כנס מרכז כדר 2014\גרפיקה\1.4.14\empty ta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768" t="9307" r="26548" b="65938"/>
          <a:stretch/>
        </p:blipFill>
        <p:spPr bwMode="auto">
          <a:xfrm>
            <a:off x="3289300" y="188640"/>
            <a:ext cx="2565400" cy="73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4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36" y="188640"/>
            <a:ext cx="948689" cy="1080120"/>
          </a:xfrm>
          <a:prstGeom prst="rect">
            <a:avLst/>
          </a:prstGeom>
        </p:spPr>
      </p:pic>
      <p:sp>
        <p:nvSpPr>
          <p:cNvPr id="8" name="כותרת 7"/>
          <p:cNvSpPr>
            <a:spLocks noGrp="1"/>
          </p:cNvSpPr>
          <p:nvPr>
            <p:ph type="title"/>
          </p:nvPr>
        </p:nvSpPr>
        <p:spPr/>
        <p:txBody>
          <a:bodyPr/>
          <a:lstStyle/>
          <a:p>
            <a:pPr algn="r"/>
            <a:r>
              <a:rPr lang="he-IL" sz="3200" dirty="0" smtClean="0"/>
              <a:t>מחקר אזרחים – מחקר המונים – מחקר רשת</a:t>
            </a:r>
            <a:endParaRPr lang="he-IL" sz="3200" dirty="0"/>
          </a:p>
        </p:txBody>
      </p:sp>
      <p:sp>
        <p:nvSpPr>
          <p:cNvPr id="11" name="מציין מיקום תוכן 10"/>
          <p:cNvSpPr>
            <a:spLocks noGrp="1"/>
          </p:cNvSpPr>
          <p:nvPr>
            <p:ph idx="1"/>
          </p:nvPr>
        </p:nvSpPr>
        <p:spPr/>
        <p:txBody>
          <a:bodyPr>
            <a:normAutofit fontScale="77500" lnSpcReduction="20000"/>
          </a:bodyPr>
          <a:lstStyle/>
          <a:p>
            <a:r>
              <a:rPr lang="he-IL" altLang="en-US" dirty="0" smtClean="0"/>
              <a:t>מחקר שמבוצע (כולו או חלקו) ע"י חוקרים חובבים</a:t>
            </a:r>
          </a:p>
          <a:p>
            <a:pPr algn="l">
              <a:buFont typeface="Arial" charset="0"/>
              <a:buNone/>
            </a:pPr>
            <a:r>
              <a:rPr lang="en-US" altLang="en-US" dirty="0" smtClean="0">
                <a:cs typeface="Arial" charset="0"/>
              </a:rPr>
              <a:t>“The systematic collection and analysis of data; development of technology; testing of natural phenomena; and the dissemination of these activities by researchers on a primarily avocational basis"</a:t>
            </a:r>
          </a:p>
          <a:p>
            <a:endParaRPr lang="he-IL" altLang="en-US" dirty="0" smtClean="0"/>
          </a:p>
          <a:p>
            <a:r>
              <a:rPr lang="he-IL" altLang="en-US" dirty="0" smtClean="0"/>
              <a:t>השתתפות הקהל הרחב במחקר מדעי</a:t>
            </a:r>
          </a:p>
          <a:p>
            <a:pPr algn="l">
              <a:buFont typeface="Arial" charset="0"/>
              <a:buNone/>
            </a:pPr>
            <a:r>
              <a:rPr lang="en-US" altLang="en-US" dirty="0" smtClean="0">
                <a:cs typeface="Arial" charset="0"/>
              </a:rPr>
              <a:t>Audubon Society's Christmas Bird Count – since 1990</a:t>
            </a:r>
          </a:p>
          <a:p>
            <a:pPr algn="l">
              <a:buFont typeface="Arial" charset="0"/>
              <a:buNone/>
            </a:pPr>
            <a:r>
              <a:rPr lang="en-US" altLang="en-US" dirty="0" smtClean="0">
                <a:cs typeface="Arial" charset="0"/>
              </a:rPr>
              <a:t>The American Association of Variable Star Observers – since 1911</a:t>
            </a:r>
          </a:p>
          <a:p>
            <a:pPr algn="l">
              <a:buFont typeface="Arial" charset="0"/>
              <a:buNone/>
            </a:pPr>
            <a:r>
              <a:rPr lang="en-US" altLang="en-US" dirty="0" smtClean="0">
                <a:cs typeface="Arial" charset="0"/>
              </a:rPr>
              <a:t>EU </a:t>
            </a:r>
            <a:r>
              <a:rPr lang="en-US" altLang="en-US" dirty="0" err="1" smtClean="0">
                <a:cs typeface="Arial" charset="0"/>
              </a:rPr>
              <a:t>Citclops</a:t>
            </a:r>
            <a:r>
              <a:rPr lang="en-US" altLang="en-US" dirty="0" smtClean="0">
                <a:cs typeface="Arial" charset="0"/>
              </a:rPr>
              <a:t> project (assess the environmental status of water bodies by measuring their optical properties) (2012–2015)</a:t>
            </a:r>
            <a:endParaRPr lang="he-IL" altLang="en-US" dirty="0" smtClean="0"/>
          </a:p>
          <a:p>
            <a:endParaRPr lang="he-IL" dirty="0"/>
          </a:p>
        </p:txBody>
      </p:sp>
    </p:spTree>
    <p:extLst>
      <p:ext uri="{BB962C8B-B14F-4D97-AF65-F5344CB8AC3E}">
        <p14:creationId xmlns:p14="http://schemas.microsoft.com/office/powerpoint/2010/main" val="426546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מחקר </a:t>
            </a:r>
            <a:r>
              <a:rPr lang="he-IL" dirty="0" smtClean="0"/>
              <a:t>המונים</a:t>
            </a:r>
            <a:endParaRPr lang="he-IL" dirty="0"/>
          </a:p>
        </p:txBody>
      </p:sp>
      <p:sp>
        <p:nvSpPr>
          <p:cNvPr id="10" name="מציין מיקום תוכן 9"/>
          <p:cNvSpPr>
            <a:spLocks noGrp="1"/>
          </p:cNvSpPr>
          <p:nvPr>
            <p:ph idx="1"/>
          </p:nvPr>
        </p:nvSpPr>
        <p:spPr/>
        <p:txBody>
          <a:bodyPr>
            <a:normAutofit fontScale="92500" lnSpcReduction="20000"/>
          </a:bodyPr>
          <a:lstStyle/>
          <a:p>
            <a:r>
              <a:rPr lang="he-IL" dirty="0"/>
              <a:t>מחקר מסייע: מתוכנן על ידי מדענים. הקהל אוסף נתונים ומקבל משוב </a:t>
            </a:r>
            <a:r>
              <a:rPr lang="he-IL" dirty="0" smtClean="0"/>
              <a:t>מהמדענים</a:t>
            </a:r>
            <a:endParaRPr lang="he-IL" dirty="0"/>
          </a:p>
          <a:p>
            <a:endParaRPr lang="he-IL" dirty="0"/>
          </a:p>
          <a:p>
            <a:r>
              <a:rPr lang="he-IL" dirty="0"/>
              <a:t>שיתוף פעולה: הקהל משתתף בתכנון, באיסוף הנתונים, בעיבודם (שיתוף מחשבים) ובהפצת </a:t>
            </a:r>
            <a:r>
              <a:rPr lang="he-IL" dirty="0" smtClean="0"/>
              <a:t>התוצאות</a:t>
            </a:r>
            <a:endParaRPr lang="he-IL" dirty="0"/>
          </a:p>
          <a:p>
            <a:endParaRPr lang="he-IL" dirty="0"/>
          </a:p>
          <a:p>
            <a:r>
              <a:rPr lang="he-IL" dirty="0"/>
              <a:t>יוזמה משותפת: הקהל משתתף בתכנון מתחילתו, בביצוע, וקבוצה נבחרת מהקהל מלווה את המחקר לכל </a:t>
            </a:r>
            <a:r>
              <a:rPr lang="he-IL" dirty="0" smtClean="0"/>
              <a:t>אורכו</a:t>
            </a:r>
            <a:endParaRPr lang="he-IL" dirty="0"/>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36" y="188640"/>
            <a:ext cx="948689" cy="1080120"/>
          </a:xfrm>
          <a:prstGeom prst="rect">
            <a:avLst/>
          </a:prstGeom>
        </p:spPr>
      </p:pic>
    </p:spTree>
    <p:extLst>
      <p:ext uri="{BB962C8B-B14F-4D97-AF65-F5344CB8AC3E}">
        <p14:creationId xmlns:p14="http://schemas.microsoft.com/office/powerpoint/2010/main" val="4128908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36" y="188640"/>
            <a:ext cx="948689" cy="1080120"/>
          </a:xfrm>
          <a:prstGeom prst="rect">
            <a:avLst/>
          </a:prstGeom>
        </p:spPr>
      </p:pic>
      <p:sp>
        <p:nvSpPr>
          <p:cNvPr id="6" name="כותרת 5"/>
          <p:cNvSpPr>
            <a:spLocks noGrp="1"/>
          </p:cNvSpPr>
          <p:nvPr>
            <p:ph type="title"/>
          </p:nvPr>
        </p:nvSpPr>
        <p:spPr/>
        <p:txBody>
          <a:bodyPr/>
          <a:lstStyle/>
          <a:p>
            <a:r>
              <a:rPr lang="en-US" dirty="0"/>
              <a:t>Why Crowd </a:t>
            </a:r>
            <a:r>
              <a:rPr lang="en-US" dirty="0" smtClean="0"/>
              <a:t>Science? </a:t>
            </a:r>
            <a:r>
              <a:rPr lang="en-US" dirty="0"/>
              <a:t>Why now</a:t>
            </a:r>
            <a:r>
              <a:rPr lang="en-US" dirty="0" smtClean="0"/>
              <a:t>?</a:t>
            </a:r>
            <a:endParaRPr lang="he-IL" dirty="0"/>
          </a:p>
        </p:txBody>
      </p:sp>
      <p:sp>
        <p:nvSpPr>
          <p:cNvPr id="7" name="מציין מיקום תוכן 6"/>
          <p:cNvSpPr>
            <a:spLocks noGrp="1"/>
          </p:cNvSpPr>
          <p:nvPr>
            <p:ph idx="1"/>
          </p:nvPr>
        </p:nvSpPr>
        <p:spPr/>
        <p:txBody>
          <a:bodyPr>
            <a:noAutofit/>
          </a:bodyPr>
          <a:lstStyle/>
          <a:p>
            <a:pPr algn="l" rtl="0"/>
            <a:r>
              <a:rPr lang="en-US" sz="2400" dirty="0"/>
              <a:t>New scientific projects require data from large number of individuals, to make faster and significant </a:t>
            </a:r>
            <a:r>
              <a:rPr lang="en-US" sz="2400" dirty="0" smtClean="0"/>
              <a:t>progress</a:t>
            </a:r>
            <a:endParaRPr lang="en-US" sz="2400" dirty="0"/>
          </a:p>
          <a:p>
            <a:pPr algn="l" rtl="0"/>
            <a:endParaRPr lang="en-US" sz="1000" dirty="0"/>
          </a:p>
          <a:p>
            <a:pPr algn="l" rtl="0"/>
            <a:r>
              <a:rPr lang="en-US" sz="2400" dirty="0"/>
              <a:t>The technology for big data is now reasonably </a:t>
            </a:r>
            <a:r>
              <a:rPr lang="en-US" sz="2400" dirty="0" smtClean="0"/>
              <a:t>mature</a:t>
            </a:r>
            <a:endParaRPr lang="en-US" sz="2400" dirty="0"/>
          </a:p>
          <a:p>
            <a:pPr algn="l" rtl="0"/>
            <a:endParaRPr lang="en-US" sz="1000" dirty="0"/>
          </a:p>
          <a:p>
            <a:pPr algn="l" rtl="0"/>
            <a:r>
              <a:rPr lang="en-US" sz="2400" dirty="0" smtClean="0"/>
              <a:t>The </a:t>
            </a:r>
            <a:r>
              <a:rPr lang="en-US" sz="2400" dirty="0"/>
              <a:t>lay public is mature: the WWW, social </a:t>
            </a:r>
            <a:r>
              <a:rPr lang="en-US" sz="2400" dirty="0" smtClean="0"/>
              <a:t>networks</a:t>
            </a:r>
            <a:endParaRPr lang="en-US" sz="2400" dirty="0"/>
          </a:p>
          <a:p>
            <a:pPr marL="0" indent="0" algn="l" rtl="0">
              <a:buNone/>
            </a:pPr>
            <a:endParaRPr lang="en-US" sz="1000" dirty="0" smtClean="0"/>
          </a:p>
          <a:p>
            <a:pPr algn="l" rtl="0"/>
            <a:r>
              <a:rPr lang="en-US" sz="2400" dirty="0" smtClean="0"/>
              <a:t>Whereas </a:t>
            </a:r>
            <a:r>
              <a:rPr lang="en-US" sz="2400" dirty="0"/>
              <a:t>current research utilize expensive predefined controlled groups, which are limited to the groups profiles and can miss significant observations on others (intended or unintended bias), CS provides an approach that has never before been implemented to study entire </a:t>
            </a:r>
            <a:r>
              <a:rPr lang="en-US" sz="2400" dirty="0" smtClean="0"/>
              <a:t>populations</a:t>
            </a:r>
            <a:endParaRPr lang="en-US" sz="2400" dirty="0"/>
          </a:p>
          <a:p>
            <a:pPr algn="l" rtl="0"/>
            <a:endParaRPr lang="en-US" sz="1000" dirty="0"/>
          </a:p>
          <a:p>
            <a:pPr algn="l" rtl="0"/>
            <a:r>
              <a:rPr lang="en-US" sz="2400" dirty="0"/>
              <a:t>The </a:t>
            </a:r>
            <a:r>
              <a:rPr lang="en-US" sz="2400" dirty="0" err="1"/>
              <a:t>Technion</a:t>
            </a:r>
            <a:r>
              <a:rPr lang="en-US" sz="2400" dirty="0"/>
              <a:t> – Cornell Manhattan based University; The </a:t>
            </a:r>
            <a:r>
              <a:rPr lang="en-US" sz="2400" dirty="0" err="1"/>
              <a:t>Technion</a:t>
            </a:r>
            <a:r>
              <a:rPr lang="en-US" sz="2400" dirty="0"/>
              <a:t> – China </a:t>
            </a:r>
            <a:r>
              <a:rPr lang="en-US" sz="2400" dirty="0" smtClean="0"/>
              <a:t>Initiative</a:t>
            </a:r>
            <a:endParaRPr lang="en-US" sz="2400" dirty="0"/>
          </a:p>
          <a:p>
            <a:pPr algn="l" rtl="0"/>
            <a:endParaRPr lang="he-IL" sz="2400" dirty="0"/>
          </a:p>
        </p:txBody>
      </p:sp>
    </p:spTree>
    <p:extLst>
      <p:ext uri="{BB962C8B-B14F-4D97-AF65-F5344CB8AC3E}">
        <p14:creationId xmlns:p14="http://schemas.microsoft.com/office/powerpoint/2010/main" val="1337246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pPr rtl="0"/>
            <a:r>
              <a:rPr lang="en-US" sz="3200" dirty="0" smtClean="0"/>
              <a:t>      The </a:t>
            </a:r>
            <a:r>
              <a:rPr lang="en-US" sz="3200" dirty="0" err="1"/>
              <a:t>Technion</a:t>
            </a:r>
            <a:r>
              <a:rPr lang="en-US" sz="3200" dirty="0"/>
              <a:t> CS initiative:  </a:t>
            </a:r>
            <a:r>
              <a:rPr lang="en-US" sz="3200" dirty="0" err="1" smtClean="0"/>
              <a:t>WWWResearch</a:t>
            </a:r>
            <a:endParaRPr lang="he-IL" sz="3200" dirty="0"/>
          </a:p>
        </p:txBody>
      </p:sp>
      <p:sp>
        <p:nvSpPr>
          <p:cNvPr id="7" name="מציין מיקום תוכן 6"/>
          <p:cNvSpPr>
            <a:spLocks noGrp="1"/>
          </p:cNvSpPr>
          <p:nvPr>
            <p:ph idx="1"/>
          </p:nvPr>
        </p:nvSpPr>
        <p:spPr/>
        <p:txBody>
          <a:bodyPr>
            <a:noAutofit/>
          </a:bodyPr>
          <a:lstStyle/>
          <a:p>
            <a:pPr algn="l" rtl="0">
              <a:spcBef>
                <a:spcPts val="0"/>
              </a:spcBef>
            </a:pPr>
            <a:r>
              <a:rPr lang="en-US" sz="2000" dirty="0"/>
              <a:t>Develop a platform that will be open for all (“the Crowd”) and enable any type of crowd </a:t>
            </a:r>
            <a:r>
              <a:rPr lang="en-US" sz="2000" dirty="0" smtClean="0"/>
              <a:t>research</a:t>
            </a:r>
            <a:endParaRPr lang="en-US" sz="2000" dirty="0"/>
          </a:p>
          <a:p>
            <a:pPr algn="l" rtl="0">
              <a:spcBef>
                <a:spcPts val="0"/>
              </a:spcBef>
            </a:pPr>
            <a:endParaRPr lang="en-US" sz="1000" dirty="0"/>
          </a:p>
          <a:p>
            <a:pPr algn="l" rtl="0">
              <a:spcBef>
                <a:spcPts val="0"/>
              </a:spcBef>
            </a:pPr>
            <a:r>
              <a:rPr lang="en-US" sz="2000" dirty="0"/>
              <a:t>Use a wide definition of the Crowd: scientists, industry, lay public, </a:t>
            </a:r>
            <a:r>
              <a:rPr lang="en-US" sz="2000" dirty="0" smtClean="0"/>
              <a:t>schoolchildren</a:t>
            </a:r>
            <a:endParaRPr lang="en-US" sz="2000" dirty="0"/>
          </a:p>
          <a:p>
            <a:pPr algn="l" rtl="0">
              <a:spcBef>
                <a:spcPts val="0"/>
              </a:spcBef>
            </a:pPr>
            <a:endParaRPr lang="en-US" sz="1000" dirty="0"/>
          </a:p>
          <a:p>
            <a:pPr algn="l" rtl="0">
              <a:spcBef>
                <a:spcPts val="0"/>
              </a:spcBef>
            </a:pPr>
            <a:r>
              <a:rPr lang="en-US" sz="2000" dirty="0"/>
              <a:t>Make it easy to develop CS, submit observations, </a:t>
            </a:r>
            <a:r>
              <a:rPr lang="en-US" sz="2000" dirty="0" smtClean="0"/>
              <a:t>analyze </a:t>
            </a:r>
            <a:r>
              <a:rPr lang="en-US" sz="2000" dirty="0"/>
              <a:t>them and visualize the </a:t>
            </a:r>
            <a:r>
              <a:rPr lang="en-US" sz="2000" dirty="0" smtClean="0"/>
              <a:t>results</a:t>
            </a:r>
            <a:endParaRPr lang="en-US" sz="2000" dirty="0"/>
          </a:p>
          <a:p>
            <a:pPr algn="l" rtl="0">
              <a:spcBef>
                <a:spcPts val="0"/>
              </a:spcBef>
            </a:pPr>
            <a:endParaRPr lang="en-US" sz="1000" dirty="0"/>
          </a:p>
          <a:p>
            <a:pPr algn="l" rtl="0">
              <a:spcBef>
                <a:spcPts val="0"/>
              </a:spcBef>
            </a:pPr>
            <a:r>
              <a:rPr lang="en-US" sz="2000" dirty="0"/>
              <a:t>Cloud  solution that support multi-channel platforms to process automatically large amounts of data, formulate sensible information and </a:t>
            </a:r>
            <a:r>
              <a:rPr lang="en-US" sz="2000" dirty="0" smtClean="0"/>
              <a:t>visualize outcome</a:t>
            </a:r>
            <a:endParaRPr lang="en-US" sz="2000" dirty="0"/>
          </a:p>
          <a:p>
            <a:pPr algn="l" rtl="0">
              <a:spcBef>
                <a:spcPts val="0"/>
              </a:spcBef>
            </a:pPr>
            <a:endParaRPr lang="en-US" sz="1000" dirty="0"/>
          </a:p>
          <a:p>
            <a:pPr algn="l" rtl="0">
              <a:spcBef>
                <a:spcPts val="0"/>
              </a:spcBef>
            </a:pPr>
            <a:r>
              <a:rPr lang="en-US" sz="2000" dirty="0"/>
              <a:t>Advanced visualization and modelling techniques</a:t>
            </a:r>
          </a:p>
          <a:p>
            <a:pPr algn="l" rtl="0">
              <a:spcBef>
                <a:spcPts val="0"/>
              </a:spcBef>
            </a:pPr>
            <a:endParaRPr lang="en-US" sz="1000" dirty="0"/>
          </a:p>
          <a:p>
            <a:pPr algn="l" rtl="0">
              <a:spcBef>
                <a:spcPts val="0"/>
              </a:spcBef>
            </a:pPr>
            <a:r>
              <a:rPr lang="en-US" sz="2000" dirty="0"/>
              <a:t>Integrated social networking and collaboration tools</a:t>
            </a:r>
          </a:p>
          <a:p>
            <a:pPr algn="l" rtl="0">
              <a:spcBef>
                <a:spcPts val="0"/>
              </a:spcBef>
            </a:pPr>
            <a:endParaRPr lang="en-US" sz="1000" dirty="0"/>
          </a:p>
          <a:p>
            <a:pPr algn="l" rtl="0">
              <a:spcBef>
                <a:spcPts val="0"/>
              </a:spcBef>
            </a:pPr>
            <a:r>
              <a:rPr lang="en-US" sz="2000" dirty="0"/>
              <a:t>Self-learning as core element of the platform</a:t>
            </a:r>
          </a:p>
          <a:p>
            <a:pPr algn="l" rtl="0">
              <a:spcBef>
                <a:spcPts val="0"/>
              </a:spcBef>
            </a:pPr>
            <a:endParaRPr lang="he-IL" sz="2000" dirty="0"/>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36" y="188640"/>
            <a:ext cx="948689" cy="1080120"/>
          </a:xfrm>
          <a:prstGeom prst="rect">
            <a:avLst/>
          </a:prstGeom>
        </p:spPr>
      </p:pic>
    </p:spTree>
    <p:extLst>
      <p:ext uri="{BB962C8B-B14F-4D97-AF65-F5344CB8AC3E}">
        <p14:creationId xmlns:p14="http://schemas.microsoft.com/office/powerpoint/2010/main" val="401327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20web"/>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03575" y="1521619"/>
            <a:ext cx="28797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loud%20web"/>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b="5385"/>
          <a:stretch/>
        </p:blipFill>
        <p:spPr bwMode="auto">
          <a:xfrm>
            <a:off x="3205163" y="4366062"/>
            <a:ext cx="2879725" cy="234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Cj043261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275" y="5241231"/>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Cj043260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5025" y="4952306"/>
            <a:ext cx="409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Cj043262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3225" y="5888931"/>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Cj043262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825" y="5673031"/>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9"/>
          <p:cNvSpPr>
            <a:spLocks noChangeShapeType="1"/>
          </p:cNvSpPr>
          <p:nvPr/>
        </p:nvSpPr>
        <p:spPr bwMode="auto">
          <a:xfrm flipV="1">
            <a:off x="1042988" y="2708275"/>
            <a:ext cx="1944687" cy="12969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b="1" smtClean="0">
              <a:solidFill>
                <a:srgbClr val="000000"/>
              </a:solidFill>
              <a:latin typeface="Forte" pitchFamily="66" charset="0"/>
              <a:cs typeface="Arial" charset="0"/>
            </a:endParaRPr>
          </a:p>
        </p:txBody>
      </p:sp>
      <p:sp>
        <p:nvSpPr>
          <p:cNvPr id="11" name="Line 10"/>
          <p:cNvSpPr>
            <a:spLocks noChangeShapeType="1"/>
          </p:cNvSpPr>
          <p:nvPr/>
        </p:nvSpPr>
        <p:spPr bwMode="auto">
          <a:xfrm>
            <a:off x="1042988" y="4005263"/>
            <a:ext cx="1944687" cy="15113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b="1" smtClean="0">
              <a:solidFill>
                <a:srgbClr val="000000"/>
              </a:solidFill>
              <a:latin typeface="Forte" pitchFamily="66" charset="0"/>
              <a:cs typeface="Arial" charset="0"/>
            </a:endParaRPr>
          </a:p>
        </p:txBody>
      </p:sp>
      <p:sp>
        <p:nvSpPr>
          <p:cNvPr id="12" name="Line 11"/>
          <p:cNvSpPr>
            <a:spLocks noChangeShapeType="1"/>
          </p:cNvSpPr>
          <p:nvPr/>
        </p:nvSpPr>
        <p:spPr bwMode="auto">
          <a:xfrm>
            <a:off x="6227763" y="2708275"/>
            <a:ext cx="1944687"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b="1" smtClean="0">
              <a:solidFill>
                <a:srgbClr val="000000"/>
              </a:solidFill>
              <a:latin typeface="Forte" pitchFamily="66" charset="0"/>
              <a:cs typeface="Arial" charset="0"/>
            </a:endParaRPr>
          </a:p>
        </p:txBody>
      </p:sp>
      <p:sp>
        <p:nvSpPr>
          <p:cNvPr id="13" name="Line 12"/>
          <p:cNvSpPr>
            <a:spLocks noChangeShapeType="1"/>
          </p:cNvSpPr>
          <p:nvPr/>
        </p:nvSpPr>
        <p:spPr bwMode="auto">
          <a:xfrm>
            <a:off x="6227763" y="5516563"/>
            <a:ext cx="1944687"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b="1" smtClean="0">
              <a:solidFill>
                <a:srgbClr val="000000"/>
              </a:solidFill>
              <a:latin typeface="Forte" pitchFamily="66" charset="0"/>
              <a:cs typeface="Arial"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462998273"/>
              </p:ext>
            </p:extLst>
          </p:nvPr>
        </p:nvGraphicFramePr>
        <p:xfrm>
          <a:off x="4859338" y="2169418"/>
          <a:ext cx="538162" cy="1008063"/>
        </p:xfrm>
        <a:graphic>
          <a:graphicData uri="http://schemas.openxmlformats.org/presentationml/2006/ole">
            <mc:AlternateContent xmlns:mc="http://schemas.openxmlformats.org/markup-compatibility/2006">
              <mc:Choice xmlns:v="urn:schemas-microsoft-com:vml" Requires="v">
                <p:oleObj spid="_x0000_s1155" name="Visio" r:id="rId8" imgW="782002" imgH="1468755" progId="">
                  <p:embed/>
                </p:oleObj>
              </mc:Choice>
              <mc:Fallback>
                <p:oleObj name="Visio" r:id="rId8" imgW="782002" imgH="1468755" progId="">
                  <p:embed/>
                  <p:pic>
                    <p:nvPicPr>
                      <p:cNvPr id="0" name="Picture 1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9338" y="2169418"/>
                        <a:ext cx="538162"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44616220"/>
              </p:ext>
            </p:extLst>
          </p:nvPr>
        </p:nvGraphicFramePr>
        <p:xfrm>
          <a:off x="3708400" y="2385318"/>
          <a:ext cx="538163" cy="720725"/>
        </p:xfrm>
        <a:graphic>
          <a:graphicData uri="http://schemas.openxmlformats.org/presentationml/2006/ole">
            <mc:AlternateContent xmlns:mc="http://schemas.openxmlformats.org/markup-compatibility/2006">
              <mc:Choice xmlns:v="urn:schemas-microsoft-com:vml" Requires="v">
                <p:oleObj spid="_x0000_s1156" name="Visio" r:id="rId10" imgW="733425" imgH="980599" progId="">
                  <p:embed/>
                </p:oleObj>
              </mc:Choice>
              <mc:Fallback>
                <p:oleObj name="Visio" r:id="rId10" imgW="733425" imgH="980599" progId="">
                  <p:embed/>
                  <p:pic>
                    <p:nvPicPr>
                      <p:cNvPr id="0" name="Picture 1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2385318"/>
                        <a:ext cx="538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961001874"/>
              </p:ext>
            </p:extLst>
          </p:nvPr>
        </p:nvGraphicFramePr>
        <p:xfrm>
          <a:off x="4500563" y="3106043"/>
          <a:ext cx="463550" cy="590550"/>
        </p:xfrm>
        <a:graphic>
          <a:graphicData uri="http://schemas.openxmlformats.org/presentationml/2006/ole">
            <mc:AlternateContent xmlns:mc="http://schemas.openxmlformats.org/markup-compatibility/2006">
              <mc:Choice xmlns:v="urn:schemas-microsoft-com:vml" Requires="v">
                <p:oleObj spid="_x0000_s1157" name="Visio" r:id="rId12" imgW="741998" imgH="944404" progId="">
                  <p:embed/>
                </p:oleObj>
              </mc:Choice>
              <mc:Fallback>
                <p:oleObj name="Visio" r:id="rId12" imgW="741998" imgH="944404" progId="">
                  <p:embed/>
                  <p:pic>
                    <p:nvPicPr>
                      <p:cNvPr id="0" name="Picture 1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0563" y="3106043"/>
                        <a:ext cx="4635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6"/>
          <p:cNvSpPr txBox="1">
            <a:spLocks noChangeArrowheads="1"/>
          </p:cNvSpPr>
          <p:nvPr/>
        </p:nvSpPr>
        <p:spPr bwMode="auto">
          <a:xfrm>
            <a:off x="2339975" y="1268760"/>
            <a:ext cx="446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6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lgn="ctr" rtl="0" fontAlgn="base">
              <a:spcBef>
                <a:spcPct val="50000"/>
              </a:spcBef>
              <a:spcAft>
                <a:spcPct val="0"/>
              </a:spcAft>
              <a:buFontTx/>
              <a:buNone/>
            </a:pPr>
            <a:r>
              <a:rPr lang="en-US" altLang="en-US" sz="2000" b="1" dirty="0" smtClean="0">
                <a:solidFill>
                  <a:srgbClr val="FF0000"/>
                </a:solidFill>
              </a:rPr>
              <a:t>The Web Cloud</a:t>
            </a:r>
          </a:p>
        </p:txBody>
      </p:sp>
      <p:sp>
        <p:nvSpPr>
          <p:cNvPr id="18" name="Text Box 17"/>
          <p:cNvSpPr txBox="1">
            <a:spLocks noChangeArrowheads="1"/>
          </p:cNvSpPr>
          <p:nvPr/>
        </p:nvSpPr>
        <p:spPr bwMode="auto">
          <a:xfrm>
            <a:off x="2339975" y="4112245"/>
            <a:ext cx="446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6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lgn="ctr" rtl="0" fontAlgn="base">
              <a:spcBef>
                <a:spcPct val="50000"/>
              </a:spcBef>
              <a:spcAft>
                <a:spcPct val="0"/>
              </a:spcAft>
              <a:buFontTx/>
              <a:buNone/>
            </a:pPr>
            <a:r>
              <a:rPr lang="en-US" altLang="en-US" sz="2000" b="1" dirty="0" smtClean="0">
                <a:solidFill>
                  <a:srgbClr val="FF0000"/>
                </a:solidFill>
              </a:rPr>
              <a:t>The Web Crowd</a:t>
            </a:r>
          </a:p>
        </p:txBody>
      </p:sp>
      <p:sp>
        <p:nvSpPr>
          <p:cNvPr id="19" name="Text Box 18"/>
          <p:cNvSpPr txBox="1">
            <a:spLocks noChangeArrowheads="1"/>
          </p:cNvSpPr>
          <p:nvPr/>
        </p:nvSpPr>
        <p:spPr bwMode="auto">
          <a:xfrm>
            <a:off x="179388" y="3824288"/>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6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lgn="l" rtl="0" fontAlgn="base">
              <a:spcBef>
                <a:spcPct val="50000"/>
              </a:spcBef>
              <a:spcAft>
                <a:spcPct val="0"/>
              </a:spcAft>
              <a:buFontTx/>
              <a:buNone/>
            </a:pPr>
            <a:r>
              <a:rPr lang="en-US" altLang="en-US" sz="2000" b="1" smtClean="0">
                <a:solidFill>
                  <a:srgbClr val="FF0000"/>
                </a:solidFill>
              </a:rPr>
              <a:t>Task</a:t>
            </a:r>
          </a:p>
        </p:txBody>
      </p:sp>
      <p:sp>
        <p:nvSpPr>
          <p:cNvPr id="20" name="Text Box 19"/>
          <p:cNvSpPr txBox="1">
            <a:spLocks noChangeArrowheads="1"/>
          </p:cNvSpPr>
          <p:nvPr/>
        </p:nvSpPr>
        <p:spPr bwMode="auto">
          <a:xfrm>
            <a:off x="6589713" y="5084763"/>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6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lgn="l" rtl="0" fontAlgn="base">
              <a:spcBef>
                <a:spcPct val="50000"/>
              </a:spcBef>
              <a:spcAft>
                <a:spcPct val="0"/>
              </a:spcAft>
              <a:buFontTx/>
              <a:buNone/>
            </a:pPr>
            <a:r>
              <a:rPr lang="en-US" altLang="en-US" sz="2000" b="1" smtClean="0">
                <a:solidFill>
                  <a:srgbClr val="FF0000"/>
                </a:solidFill>
              </a:rPr>
              <a:t>Result</a:t>
            </a:r>
          </a:p>
        </p:txBody>
      </p:sp>
      <p:sp>
        <p:nvSpPr>
          <p:cNvPr id="21" name="Text Box 20"/>
          <p:cNvSpPr txBox="1">
            <a:spLocks noChangeArrowheads="1"/>
          </p:cNvSpPr>
          <p:nvPr/>
        </p:nvSpPr>
        <p:spPr bwMode="auto">
          <a:xfrm>
            <a:off x="6588125" y="227647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charset="0"/>
                <a:cs typeface="Arial" charset="0"/>
              </a:defRPr>
            </a:lvl1pPr>
            <a:lvl2pPr marL="742950" indent="-285750">
              <a:spcBef>
                <a:spcPct val="20000"/>
              </a:spcBef>
              <a:buChar char="–"/>
              <a:defRPr sz="2600">
                <a:solidFill>
                  <a:schemeClr val="tx1"/>
                </a:solidFill>
                <a:latin typeface="Arial" charset="0"/>
                <a:cs typeface="Arial" charset="0"/>
              </a:defRPr>
            </a:lvl2pPr>
            <a:lvl3pPr marL="1143000" indent="-228600">
              <a:spcBef>
                <a:spcPct val="20000"/>
              </a:spcBef>
              <a:buChar char="•"/>
              <a:defRPr sz="22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lgn="l" rtl="0" fontAlgn="base">
              <a:spcBef>
                <a:spcPct val="50000"/>
              </a:spcBef>
              <a:spcAft>
                <a:spcPct val="0"/>
              </a:spcAft>
              <a:buFontTx/>
              <a:buNone/>
            </a:pPr>
            <a:r>
              <a:rPr lang="en-US" altLang="en-US" sz="2000" b="1" smtClean="0">
                <a:solidFill>
                  <a:srgbClr val="FF0000"/>
                </a:solidFill>
              </a:rPr>
              <a:t>Result</a:t>
            </a:r>
          </a:p>
        </p:txBody>
      </p:sp>
      <p:pic>
        <p:nvPicPr>
          <p:cNvPr id="23" name="תמונה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9436" y="188640"/>
            <a:ext cx="948689" cy="1080120"/>
          </a:xfrm>
          <a:prstGeom prst="rect">
            <a:avLst/>
          </a:prstGeom>
        </p:spPr>
      </p:pic>
      <p:sp>
        <p:nvSpPr>
          <p:cNvPr id="24" name="כותרת 23"/>
          <p:cNvSpPr>
            <a:spLocks noGrp="1"/>
          </p:cNvSpPr>
          <p:nvPr>
            <p:ph type="title"/>
          </p:nvPr>
        </p:nvSpPr>
        <p:spPr/>
        <p:txBody>
          <a:bodyPr/>
          <a:lstStyle/>
          <a:p>
            <a:r>
              <a:rPr lang="en-US" dirty="0" smtClean="0"/>
              <a:t>Cloud Vs. Crowd</a:t>
            </a:r>
            <a:endParaRPr lang="he-IL" dirty="0"/>
          </a:p>
        </p:txBody>
      </p:sp>
    </p:spTree>
    <p:extLst>
      <p:ext uri="{BB962C8B-B14F-4D97-AF65-F5344CB8AC3E}">
        <p14:creationId xmlns:p14="http://schemas.microsoft.com/office/powerpoint/2010/main" val="20825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2420888"/>
            <a:ext cx="2088232" cy="830997"/>
          </a:xfrm>
          <a:prstGeom prst="rect">
            <a:avLst/>
          </a:prstGeom>
          <a:noFill/>
        </p:spPr>
        <p:txBody>
          <a:bodyPr wrap="square" rtlCol="0">
            <a:spAutoFit/>
          </a:bodyPr>
          <a:lstStyle/>
          <a:p>
            <a:pPr algn="ctr" rtl="0"/>
            <a:r>
              <a:rPr lang="en-US" sz="2400" b="1" dirty="0" smtClean="0">
                <a:solidFill>
                  <a:srgbClr val="C00000"/>
                </a:solidFill>
              </a:rPr>
              <a:t>Scientific Challenge</a:t>
            </a:r>
            <a:endParaRPr lang="en-US" sz="2400" b="1" dirty="0">
              <a:solidFill>
                <a:srgbClr val="C00000"/>
              </a:solidFill>
            </a:endParaRPr>
          </a:p>
        </p:txBody>
      </p:sp>
      <p:sp>
        <p:nvSpPr>
          <p:cNvPr id="5" name="TextBox 4"/>
          <p:cNvSpPr txBox="1"/>
          <p:nvPr/>
        </p:nvSpPr>
        <p:spPr>
          <a:xfrm>
            <a:off x="3455876" y="4725144"/>
            <a:ext cx="2088232" cy="830997"/>
          </a:xfrm>
          <a:prstGeom prst="rect">
            <a:avLst/>
          </a:prstGeom>
          <a:noFill/>
        </p:spPr>
        <p:txBody>
          <a:bodyPr wrap="square" rtlCol="0">
            <a:spAutoFit/>
          </a:bodyPr>
          <a:lstStyle/>
          <a:p>
            <a:pPr algn="ctr" rtl="0"/>
            <a:r>
              <a:rPr lang="en-US" sz="2400" b="1" dirty="0" smtClean="0">
                <a:solidFill>
                  <a:srgbClr val="00B050"/>
                </a:solidFill>
              </a:rPr>
              <a:t>Educational Challenge</a:t>
            </a:r>
            <a:endParaRPr lang="en-US" sz="2400" b="1" dirty="0">
              <a:solidFill>
                <a:srgbClr val="00B050"/>
              </a:solidFill>
            </a:endParaRPr>
          </a:p>
        </p:txBody>
      </p:sp>
      <p:sp>
        <p:nvSpPr>
          <p:cNvPr id="6" name="TextBox 5"/>
          <p:cNvSpPr txBox="1"/>
          <p:nvPr/>
        </p:nvSpPr>
        <p:spPr>
          <a:xfrm>
            <a:off x="5436096" y="2636912"/>
            <a:ext cx="2088232" cy="830997"/>
          </a:xfrm>
          <a:prstGeom prst="rect">
            <a:avLst/>
          </a:prstGeom>
          <a:noFill/>
        </p:spPr>
        <p:txBody>
          <a:bodyPr wrap="square" rtlCol="0">
            <a:spAutoFit/>
          </a:bodyPr>
          <a:lstStyle/>
          <a:p>
            <a:pPr algn="ctr" rtl="0"/>
            <a:r>
              <a:rPr lang="en-US" sz="2400" b="1" dirty="0" smtClean="0">
                <a:solidFill>
                  <a:srgbClr val="0070C0"/>
                </a:solidFill>
              </a:rPr>
              <a:t>Technical Challenge</a:t>
            </a:r>
            <a:endParaRPr lang="en-US" sz="2400" b="1" dirty="0">
              <a:solidFill>
                <a:srgbClr val="0070C0"/>
              </a:solidFill>
            </a:endParaRPr>
          </a:p>
        </p:txBody>
      </p:sp>
      <p:pic>
        <p:nvPicPr>
          <p:cNvPr id="7" name="Picture 2" descr="https://encrypted-tbn2.gstatic.com/images?q=tbn:ANd9GcRt76CrZy0nBzq3ZjordJEFqmwm5V-plHbwDaxt20WpUA7rnQNKxQ"/>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7864" y="2707620"/>
            <a:ext cx="2343150" cy="1952625"/>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7"/>
          <p:cNvSpPr>
            <a:spLocks noGrp="1"/>
          </p:cNvSpPr>
          <p:nvPr>
            <p:ph type="title"/>
          </p:nvPr>
        </p:nvSpPr>
        <p:spPr/>
        <p:txBody>
          <a:bodyPr/>
          <a:lstStyle/>
          <a:p>
            <a:r>
              <a:rPr lang="en-US" smtClean="0"/>
              <a:t>Three legs of the WWWResearch</a:t>
            </a:r>
            <a:endParaRPr lang="he-IL" dirty="0"/>
          </a:p>
        </p:txBody>
      </p:sp>
      <p:pic>
        <p:nvPicPr>
          <p:cNvPr id="9" name="תמונה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36" y="188640"/>
            <a:ext cx="948689" cy="1080120"/>
          </a:xfrm>
          <a:prstGeom prst="rect">
            <a:avLst/>
          </a:prstGeom>
        </p:spPr>
      </p:pic>
    </p:spTree>
    <p:extLst>
      <p:ext uri="{BB962C8B-B14F-4D97-AF65-F5344CB8AC3E}">
        <p14:creationId xmlns:p14="http://schemas.microsoft.com/office/powerpoint/2010/main" val="3770734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תמונה 2"/>
          <p:cNvPicPr>
            <a:picLocks noChangeAspect="1" noChangeArrowheads="1"/>
          </p:cNvPicPr>
          <p:nvPr/>
        </p:nvPicPr>
        <p:blipFill rotWithShape="1">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l="867" r="73957" b="52142"/>
          <a:stretch/>
        </p:blipFill>
        <p:spPr bwMode="auto">
          <a:xfrm>
            <a:off x="179512" y="737384"/>
            <a:ext cx="2090627" cy="9042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666750" y="1285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636838" algn="ctr"/>
                <a:tab pos="4073525" algn="l"/>
                <a:tab pos="5273675" algn="r"/>
              </a:tabLst>
              <a:defRPr>
                <a:solidFill>
                  <a:schemeClr val="tx1"/>
                </a:solidFill>
                <a:latin typeface="Arial" pitchFamily="34" charset="0"/>
                <a:cs typeface="Arial" pitchFamily="34" charset="0"/>
              </a:defRPr>
            </a:lvl1pPr>
            <a:lvl2pPr fontAlgn="base">
              <a:spcBef>
                <a:spcPct val="0"/>
              </a:spcBef>
              <a:spcAft>
                <a:spcPct val="0"/>
              </a:spcAft>
              <a:tabLst>
                <a:tab pos="2636838" algn="ctr"/>
                <a:tab pos="4073525" algn="l"/>
                <a:tab pos="5273675" algn="r"/>
              </a:tabLst>
              <a:defRPr>
                <a:solidFill>
                  <a:schemeClr val="tx1"/>
                </a:solidFill>
                <a:latin typeface="Arial" pitchFamily="34" charset="0"/>
                <a:cs typeface="Arial" pitchFamily="34" charset="0"/>
              </a:defRPr>
            </a:lvl2pPr>
            <a:lvl3pPr fontAlgn="base">
              <a:spcBef>
                <a:spcPct val="0"/>
              </a:spcBef>
              <a:spcAft>
                <a:spcPct val="0"/>
              </a:spcAft>
              <a:tabLst>
                <a:tab pos="2636838" algn="ctr"/>
                <a:tab pos="4073525" algn="l"/>
                <a:tab pos="5273675" algn="r"/>
              </a:tabLst>
              <a:defRPr>
                <a:solidFill>
                  <a:schemeClr val="tx1"/>
                </a:solidFill>
                <a:latin typeface="Arial" pitchFamily="34" charset="0"/>
                <a:cs typeface="Arial" pitchFamily="34" charset="0"/>
              </a:defRPr>
            </a:lvl3pPr>
            <a:lvl4pPr fontAlgn="base">
              <a:spcBef>
                <a:spcPct val="0"/>
              </a:spcBef>
              <a:spcAft>
                <a:spcPct val="0"/>
              </a:spcAft>
              <a:tabLst>
                <a:tab pos="2636838" algn="ctr"/>
                <a:tab pos="4073525" algn="l"/>
                <a:tab pos="5273675" algn="r"/>
              </a:tabLst>
              <a:defRPr>
                <a:solidFill>
                  <a:schemeClr val="tx1"/>
                </a:solidFill>
                <a:latin typeface="Arial" pitchFamily="34" charset="0"/>
                <a:cs typeface="Arial" pitchFamily="34" charset="0"/>
              </a:defRPr>
            </a:lvl4pPr>
            <a:lvl5pPr fontAlgn="base">
              <a:spcBef>
                <a:spcPct val="0"/>
              </a:spcBef>
              <a:spcAft>
                <a:spcPct val="0"/>
              </a:spcAft>
              <a:tabLst>
                <a:tab pos="2636838" algn="ctr"/>
                <a:tab pos="4073525" algn="l"/>
                <a:tab pos="5273675" algn="r"/>
              </a:tabLst>
              <a:defRPr>
                <a:solidFill>
                  <a:schemeClr val="tx1"/>
                </a:solidFill>
                <a:latin typeface="Arial" pitchFamily="34" charset="0"/>
                <a:cs typeface="Arial" pitchFamily="34" charset="0"/>
              </a:defRPr>
            </a:lvl5pPr>
            <a:lvl6pPr fontAlgn="base">
              <a:spcBef>
                <a:spcPct val="0"/>
              </a:spcBef>
              <a:spcAft>
                <a:spcPct val="0"/>
              </a:spcAft>
              <a:tabLst>
                <a:tab pos="2636838" algn="ctr"/>
                <a:tab pos="4073525" algn="l"/>
                <a:tab pos="5273675" algn="r"/>
              </a:tabLst>
              <a:defRPr>
                <a:solidFill>
                  <a:schemeClr val="tx1"/>
                </a:solidFill>
                <a:latin typeface="Arial" pitchFamily="34" charset="0"/>
                <a:cs typeface="Arial" pitchFamily="34" charset="0"/>
              </a:defRPr>
            </a:lvl6pPr>
            <a:lvl7pPr fontAlgn="base">
              <a:spcBef>
                <a:spcPct val="0"/>
              </a:spcBef>
              <a:spcAft>
                <a:spcPct val="0"/>
              </a:spcAft>
              <a:tabLst>
                <a:tab pos="2636838" algn="ctr"/>
                <a:tab pos="4073525" algn="l"/>
                <a:tab pos="5273675" algn="r"/>
              </a:tabLst>
              <a:defRPr>
                <a:solidFill>
                  <a:schemeClr val="tx1"/>
                </a:solidFill>
                <a:latin typeface="Arial" pitchFamily="34" charset="0"/>
                <a:cs typeface="Arial" pitchFamily="34" charset="0"/>
              </a:defRPr>
            </a:lvl7pPr>
            <a:lvl8pPr fontAlgn="base">
              <a:spcBef>
                <a:spcPct val="0"/>
              </a:spcBef>
              <a:spcAft>
                <a:spcPct val="0"/>
              </a:spcAft>
              <a:tabLst>
                <a:tab pos="2636838" algn="ctr"/>
                <a:tab pos="4073525" algn="l"/>
                <a:tab pos="5273675" algn="r"/>
              </a:tabLst>
              <a:defRPr>
                <a:solidFill>
                  <a:schemeClr val="tx1"/>
                </a:solidFill>
                <a:latin typeface="Arial" pitchFamily="34" charset="0"/>
                <a:cs typeface="Arial" pitchFamily="34" charset="0"/>
              </a:defRPr>
            </a:lvl8pPr>
            <a:lvl9pPr fontAlgn="base">
              <a:spcBef>
                <a:spcPct val="0"/>
              </a:spcBef>
              <a:spcAft>
                <a:spcPct val="0"/>
              </a:spcAft>
              <a:tabLst>
                <a:tab pos="2636838" algn="ctr"/>
                <a:tab pos="4073525" algn="l"/>
                <a:tab pos="5273675" algn="r"/>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2636838" algn="ctr"/>
                <a:tab pos="4073525" algn="l"/>
                <a:tab pos="5273675" algn="r"/>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כותרת 8"/>
          <p:cNvSpPr>
            <a:spLocks noGrp="1"/>
          </p:cNvSpPr>
          <p:nvPr>
            <p:ph type="title"/>
          </p:nvPr>
        </p:nvSpPr>
        <p:spPr/>
        <p:txBody>
          <a:bodyPr/>
          <a:lstStyle/>
          <a:p>
            <a:r>
              <a:rPr lang="he-IL" dirty="0"/>
              <a:t>"מחקר המונים" </a:t>
            </a:r>
            <a:r>
              <a:rPr lang="he-IL" dirty="0" smtClean="0"/>
              <a:t/>
            </a:r>
            <a:br>
              <a:rPr lang="he-IL" dirty="0" smtClean="0"/>
            </a:br>
            <a:r>
              <a:rPr lang="he-IL" dirty="0" smtClean="0"/>
              <a:t>ותופעות </a:t>
            </a:r>
            <a:r>
              <a:rPr lang="he-IL" dirty="0"/>
              <a:t>המוניות </a:t>
            </a:r>
            <a:r>
              <a:rPr lang="he-IL" dirty="0" smtClean="0"/>
              <a:t>אחרות</a:t>
            </a:r>
            <a:endParaRPr lang="he-IL" dirty="0"/>
          </a:p>
        </p:txBody>
      </p:sp>
      <p:sp>
        <p:nvSpPr>
          <p:cNvPr id="11" name="מציין מיקום תוכן 10"/>
          <p:cNvSpPr>
            <a:spLocks noGrp="1"/>
          </p:cNvSpPr>
          <p:nvPr>
            <p:ph idx="1"/>
          </p:nvPr>
        </p:nvSpPr>
        <p:spPr/>
        <p:txBody>
          <a:bodyPr/>
          <a:lstStyle/>
          <a:p>
            <a:r>
              <a:rPr lang="he-IL" dirty="0"/>
              <a:t>חכמת המונים</a:t>
            </a:r>
          </a:p>
          <a:p>
            <a:r>
              <a:rPr lang="en-US" dirty="0"/>
              <a:t>MOOCs</a:t>
            </a:r>
          </a:p>
          <a:p>
            <a:r>
              <a:rPr lang="en-US" dirty="0"/>
              <a:t>Crowdsourcing</a:t>
            </a:r>
          </a:p>
          <a:p>
            <a:r>
              <a:rPr lang="he-IL" dirty="0"/>
              <a:t>מחקר המונים</a:t>
            </a:r>
          </a:p>
        </p:txBody>
      </p:sp>
      <p:pic>
        <p:nvPicPr>
          <p:cNvPr id="17" name="תמונה 16"/>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219436" y="188640"/>
            <a:ext cx="948689" cy="540060"/>
          </a:xfrm>
          <a:prstGeom prst="rect">
            <a:avLst/>
          </a:prstGeom>
        </p:spPr>
      </p:pic>
    </p:spTree>
    <p:extLst>
      <p:ext uri="{BB962C8B-B14F-4D97-AF65-F5344CB8AC3E}">
        <p14:creationId xmlns:p14="http://schemas.microsoft.com/office/powerpoint/2010/main" val="5805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983</Words>
  <Application>Microsoft Office PowerPoint</Application>
  <PresentationFormat>On-screen Show (4:3)</PresentationFormat>
  <Paragraphs>173</Paragraphs>
  <Slides>23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ערכת נושא Office</vt:lpstr>
      <vt:lpstr>Visio</vt:lpstr>
      <vt:lpstr>מה בין "מחקר המונים"  וחקר בתהליכי למידה בבית הספר? </vt:lpstr>
      <vt:lpstr>איך חוקרים גדילת ילדים?</vt:lpstr>
      <vt:lpstr>מחקר אזרחים – מחקר המונים – מחקר רשת</vt:lpstr>
      <vt:lpstr>מחקר המונים</vt:lpstr>
      <vt:lpstr>Why Crowd Science? Why now?</vt:lpstr>
      <vt:lpstr>      The Technion CS initiative:  WWWResearch</vt:lpstr>
      <vt:lpstr>Cloud Vs. Crowd</vt:lpstr>
      <vt:lpstr>Three legs of the WWWResearch</vt:lpstr>
      <vt:lpstr>"מחקר המונים"  ותופעות המוניות אחרות</vt:lpstr>
      <vt:lpstr>PowerPoint Presentation</vt:lpstr>
      <vt:lpstr>MOOCs – Massive, Open, Online Courses</vt:lpstr>
      <vt:lpstr>MOOCs – Massive, Open, Online Courses</vt:lpstr>
      <vt:lpstr>https://www.coursera.org/about/community</vt:lpstr>
      <vt:lpstr>"מחקר המונים" ותופעות המוניות אחרות Crowdsourcing </vt:lpstr>
      <vt:lpstr>"מחקר המונים" ותופעות המוניות אחרות </vt:lpstr>
      <vt:lpstr>"מחקר המונים" מחוץ למערכת החינוך – אסטרונומיה, נדידת ציפורים</vt:lpstr>
      <vt:lpstr>"מחקר המונים" ותופעות המוניות אחרות</vt:lpstr>
      <vt:lpstr>למידה בגישת חקר בבית הספר</vt:lpstr>
      <vt:lpstr>מה נעשה עד עכשיו?</vt:lpstr>
      <vt:lpstr>מה ניתן ללמוד ממחקר המונים?</vt:lpstr>
      <vt:lpstr>מה עוד ניתן ללמוד ממחקר המונים?</vt:lpstr>
      <vt:lpstr>איך נעשה את זה?</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ziris</cp:lastModifiedBy>
  <cp:revision>60</cp:revision>
  <dcterms:created xsi:type="dcterms:W3CDTF">2014-04-01T19:09:31Z</dcterms:created>
  <dcterms:modified xsi:type="dcterms:W3CDTF">2014-04-05T19:13:10Z</dcterms:modified>
</cp:coreProperties>
</file>