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55"/>
  </p:notesMasterIdLst>
  <p:sldIdLst>
    <p:sldId id="474" r:id="rId2"/>
    <p:sldId id="517" r:id="rId3"/>
    <p:sldId id="520" r:id="rId4"/>
    <p:sldId id="519" r:id="rId5"/>
    <p:sldId id="521" r:id="rId6"/>
    <p:sldId id="500" r:id="rId7"/>
    <p:sldId id="501" r:id="rId8"/>
    <p:sldId id="524" r:id="rId9"/>
    <p:sldId id="503" r:id="rId10"/>
    <p:sldId id="504" r:id="rId11"/>
    <p:sldId id="505" r:id="rId12"/>
    <p:sldId id="506" r:id="rId13"/>
    <p:sldId id="528" r:id="rId14"/>
    <p:sldId id="525" r:id="rId15"/>
    <p:sldId id="526" r:id="rId16"/>
    <p:sldId id="529" r:id="rId17"/>
    <p:sldId id="530" r:id="rId18"/>
    <p:sldId id="527" r:id="rId19"/>
    <p:sldId id="523" r:id="rId20"/>
    <p:sldId id="508" r:id="rId21"/>
    <p:sldId id="516" r:id="rId22"/>
    <p:sldId id="513" r:id="rId23"/>
    <p:sldId id="431" r:id="rId24"/>
    <p:sldId id="432" r:id="rId25"/>
    <p:sldId id="259" r:id="rId26"/>
    <p:sldId id="295" r:id="rId27"/>
    <p:sldId id="434" r:id="rId28"/>
    <p:sldId id="445" r:id="rId29"/>
    <p:sldId id="380" r:id="rId30"/>
    <p:sldId id="377" r:id="rId31"/>
    <p:sldId id="390" r:id="rId32"/>
    <p:sldId id="383" r:id="rId33"/>
    <p:sldId id="413" r:id="rId34"/>
    <p:sldId id="358" r:id="rId35"/>
    <p:sldId id="414" r:id="rId36"/>
    <p:sldId id="415" r:id="rId37"/>
    <p:sldId id="435" r:id="rId38"/>
    <p:sldId id="436" r:id="rId39"/>
    <p:sldId id="441" r:id="rId40"/>
    <p:sldId id="417" r:id="rId41"/>
    <p:sldId id="418" r:id="rId42"/>
    <p:sldId id="419" r:id="rId43"/>
    <p:sldId id="266" r:id="rId44"/>
    <p:sldId id="420" r:id="rId45"/>
    <p:sldId id="461" r:id="rId46"/>
    <p:sldId id="462" r:id="rId47"/>
    <p:sldId id="463" r:id="rId48"/>
    <p:sldId id="464" r:id="rId49"/>
    <p:sldId id="465" r:id="rId50"/>
    <p:sldId id="466" r:id="rId51"/>
    <p:sldId id="442" r:id="rId52"/>
    <p:sldId id="364" r:id="rId53"/>
    <p:sldId id="473" r:id="rId54"/>
  </p:sldIdLst>
  <p:sldSz cx="9144000" cy="6858000" type="screen4x3"/>
  <p:notesSz cx="6858000" cy="9144000"/>
  <p:defaultTextStyle>
    <a:defPPr>
      <a:defRPr lang="en-US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1C5E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33" autoAdjust="0"/>
    <p:restoredTop sz="92542" autoAdjust="0"/>
  </p:normalViewPr>
  <p:slideViewPr>
    <p:cSldViewPr>
      <p:cViewPr>
        <p:scale>
          <a:sx n="69" d="100"/>
          <a:sy n="69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57378776558072"/>
          <c:y val="0.18464288426969144"/>
          <c:w val="0.83744563863823773"/>
          <c:h val="0.58135183262864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יהודים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25-44</c:v>
                </c:pt>
                <c:pt idx="1">
                  <c:v>45-64</c:v>
                </c:pt>
                <c:pt idx="2">
                  <c:v>65+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</c:v>
                </c:pt>
                <c:pt idx="1">
                  <c:v>26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ערבים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25-44</c:v>
                </c:pt>
                <c:pt idx="1">
                  <c:v>45-64</c:v>
                </c:pt>
                <c:pt idx="2">
                  <c:v>65+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46</c:v>
                </c:pt>
                <c:pt idx="1">
                  <c:v>44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692224"/>
        <c:axId val="194693760"/>
      </c:barChart>
      <c:catAx>
        <c:axId val="194692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>
                <a:solidFill>
                  <a:srgbClr val="002060"/>
                </a:solidFill>
              </a:defRPr>
            </a:pPr>
            <a:endParaRPr lang="en-US"/>
          </a:p>
        </c:txPr>
        <c:crossAx val="194693760"/>
        <c:crosses val="autoZero"/>
        <c:auto val="1"/>
        <c:lblAlgn val="ctr"/>
        <c:lblOffset val="100"/>
        <c:noMultiLvlLbl val="0"/>
      </c:catAx>
      <c:valAx>
        <c:axId val="19469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>
                <a:solidFill>
                  <a:srgbClr val="002060"/>
                </a:solidFill>
              </a:defRPr>
            </a:pPr>
            <a:endParaRPr lang="en-US"/>
          </a:p>
        </c:txPr>
        <c:crossAx val="1946922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>
                <a:solidFill>
                  <a:schemeClr val="tx2">
                    <a:lumMod val="75000"/>
                  </a:schemeClr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>
                <a:solidFill>
                  <a:srgbClr val="000066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5885050864992248"/>
          <c:y val="0.8920461469647486"/>
          <c:w val="0.54163610935494266"/>
          <c:h val="0.10761029122856652"/>
        </c:manualLayout>
      </c:layout>
      <c:overlay val="0"/>
      <c:txPr>
        <a:bodyPr/>
        <a:lstStyle/>
        <a:p>
          <a:pPr>
            <a:defRPr lang="en-US"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David" pitchFamily="34" charset="-79"/>
          <a:cs typeface="David" pitchFamily="34" charset="-79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71DDD5-5B87-4DF9-9DE9-9FAC58527FC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95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A0657-476D-4451-978D-DCC9608889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50B8AE2-6001-49AD-A513-0FA0D4657E20}" type="slidenum">
              <a:rPr lang="he-IL" sz="1200"/>
              <a:pPr/>
              <a:t>32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142F7-3686-46F4-A5D9-F725974841BD}" type="slidenum">
              <a:rPr lang="he-IL" smtClean="0">
                <a:latin typeface="Arial" charset="0"/>
                <a:cs typeface="Arial" charset="0"/>
              </a:rPr>
              <a:pPr/>
              <a:t>37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F5AB04DC-BB3B-4B80-9457-AA9246A8F65A}" type="slidenum">
              <a:rPr lang="he-IL" sz="1200"/>
              <a:pPr/>
              <a:t>38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5943600" cy="4419600"/>
          </a:xfrm>
          <a:noFill/>
          <a:ln/>
        </p:spPr>
        <p:txBody>
          <a:bodyPr/>
          <a:lstStyle/>
          <a:p>
            <a:pPr eaLnBrk="1" hangingPunct="1"/>
            <a:endParaRPr lang="en-US" sz="1800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C0825-729B-4EF9-AFD2-914176B6AB9A}" type="slidenum">
              <a:rPr lang="he-IL" smtClean="0">
                <a:latin typeface="Arial" charset="0"/>
                <a:cs typeface="Arial" charset="0"/>
              </a:rPr>
              <a:pPr/>
              <a:t>43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C0825-729B-4EF9-AFD2-914176B6AB9A}" type="slidenum">
              <a:rPr lang="he-IL" smtClean="0">
                <a:latin typeface="Arial" charset="0"/>
                <a:cs typeface="Arial" charset="0"/>
              </a:rPr>
              <a:pPr/>
              <a:t>51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These two processes can interact and at the same time can work separately on controlling our sleep . </a:t>
            </a:r>
            <a:endParaRPr lang="he-IL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FAD7D3-70EA-4FD8-BB6E-75F12BBB4ED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8A975D-3865-4FC7-B16D-6D7BEC7F690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56DA1F-8B2A-4916-825F-968B7FCD356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25C0B-0521-4E35-94BE-96FCD86E1342}" type="slidenum">
              <a:rPr lang="he-IL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F607D-77DD-4AF3-AA6C-3AD5B2F6E1C3}" type="slidenum">
              <a:rPr lang="he-IL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F607D-77DD-4AF3-AA6C-3AD5B2F6E1C3}" type="slidenum">
              <a:rPr lang="he-IL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AC2B007-8FC7-46DB-9BED-3A3226CC51C1}" type="slidenum">
              <a:rPr lang="he-IL" sz="1200"/>
              <a:pPr/>
              <a:t>29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E284A8F-6553-4CC3-AED6-1F121BB85262}" type="slidenum">
              <a:rPr lang="he-IL" sz="1200"/>
              <a:pPr/>
              <a:t>30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8DE6A-22B7-43B5-A119-E425A422ACE8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00DC1-6A72-418B-B5B8-580865A6CD88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A976-363A-4FC8-A647-75C514B47CA6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BF23-E7F8-434B-BB3E-544C273C0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8354-8D32-481C-B62D-5440AE09DC25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FA32-2C56-4705-B30F-E874FEAF8F1F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A06F-D114-41FC-818E-5999B278A827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32655-7449-4F2A-92E7-9F208BCE7D6D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2D31-0D32-48A2-AF7C-61D07E600306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BA041-5E2E-4BB5-A2C2-D23DFF19F687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084A-A37A-4C9C-9AE9-042CED6CFA5A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2C768-6080-45FA-99B9-10AB7E7419B6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A4F8B37C-B4F2-48CE-BE74-9D91F37DF9B3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pre_heb3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>
    <p:dissolve/>
  </p:transition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hyperlink" Target="http://www.sodahead.com/entertainment/what-was-your-favorite-super-bowl-commercial/question-3501331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gif"/><Relationship Id="rId4" Type="http://schemas.openxmlformats.org/officeDocument/2006/relationships/image" Target="../media/image6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hyperlink" Target="http://www.harrisheating.ie/uploads/images/Carbon%20Monoxide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risheating.ie/uploads/images/Carbon%20Monoxide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153400" cy="2209800"/>
          </a:xfrm>
        </p:spPr>
        <p:txBody>
          <a:bodyPr/>
          <a:lstStyle/>
          <a:p>
            <a:pPr eaLnBrk="1" hangingPunct="1">
              <a:defRPr/>
            </a:pPr>
            <a:r>
              <a:rPr lang="he-IL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he-IL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he-IL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על שינה , נרגילה ועוד...</a:t>
            </a:r>
            <a:endParaRPr lang="en-US" dirty="0" smtClean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743200"/>
            <a:ext cx="5715000" cy="2362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he-IL" dirty="0" smtClean="0"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e-IL" sz="2800" dirty="0" smtClean="0">
                <a:effectLst/>
                <a:latin typeface="David" pitchFamily="34" charset="-79"/>
                <a:cs typeface="David" pitchFamily="34" charset="-79"/>
              </a:rPr>
              <a:t>ד"ר פהד חכים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e-IL" sz="2400" dirty="0" smtClean="0">
                <a:latin typeface="David" pitchFamily="34" charset="-79"/>
                <a:cs typeface="David" pitchFamily="34" charset="-79"/>
              </a:rPr>
              <a:t>יחידת ריאות ילדים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e-IL" sz="2400" dirty="0" smtClean="0">
                <a:effectLst/>
                <a:latin typeface="David" pitchFamily="34" charset="-79"/>
                <a:cs typeface="David" pitchFamily="34" charset="-79"/>
              </a:rPr>
              <a:t>בית החולים מאיר לילדים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e-IL" sz="2400" dirty="0" smtClean="0">
                <a:latin typeface="David" pitchFamily="34" charset="-79"/>
                <a:cs typeface="David" pitchFamily="34" charset="-79"/>
              </a:rPr>
              <a:t>חיפה </a:t>
            </a:r>
            <a:endParaRPr lang="en-US" sz="2400" dirty="0" smtClean="0">
              <a:effectLst/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7172" name="Picture 6" descr="https://encrypted-tbn1.gstatic.com/images?q=tbn:ANd9GcRXm_pc6WVQ5DTnjpRXIoIFkZUDRFQd11j9ptEbc-rreV0lBN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7" descr="data:image/jpeg;base64,/9j/4AAQSkZJRgABAQAAAQABAAD/2wCEAAkGBxQQEhUUERQVFRQWGRYZGBcYFRgWFxUfFhgYFxgZHh8YHCggGh8lHRkYIjEjJiorLi8uGx82ODMsNzQtLisBCgoKDg0OGxAQGy8lICQsLzcvLywsLCwsLCwsLywsNDQsLCwsLCwsLCwsNCwsLCwsLCwsLCwsLCwsLCwsLCwsLP/AABEIAIoBbgMBEQACEQEDEQH/xAAcAAEAAgMBAQEAAAAAAAAAAAAABQYDBAcIAgH/xABMEAACAQMBBQMHBwgIBQQDAAABAgMABBESBQYHITETQVEUIjJhcYGRIzRzdKGxsxUkQlJygpKyMzViwcLD0dIWQ1ST8BeDlOFEU1X/xAAZAQEAAwEBAAAAAAAAAAAAAAAAAgMEBQH/xAAxEQACAQMCBAQGAgMBAQEAAAAAAQIDBBESMRMhQXEyM1GBFCJCYbHRI5GhwfBS4WL/2gAMAwEAAhEDEQA/AO40AoBQCgFAKAUAoBQCgFAKAUAoBQCgFAKAUAoBQCgFAKAUAoBQCgFAKAUAoBQCgFAKAUAoBQCgFAKAUAoBQCgFAKA/CcczQHOt4+K8MLFLVO3I5Fy2mP3ciX+weBNbKdnJ85cjFUvYx5R5lVfizfE5CW4Hh2bn75Kv+Dp/cz/HT9EbllxguAflreFx/YLx/wAxeouyj0ZKN/Lqix2XFu0flJHNGfHSrr8VbP2VTKzmtsF8b2m9yYi4ibOYZ8pA9scin7Uqt21VdC1XNJ9T5n4jbOT/API1fsxyN9y4FFbVX0DuaS6kHf8AF62XIhhlkPi2mNT78sfsq2NlN7splfQWyyTW5O8d1tAtJLbCC30jQTqLSE4xpJwCoGeeO8Y76rrUoU+SeWXUasqnNrCLbWcvFAKAUAoBQCgFAKAUAoBQCgFAKAUAoBQCgFAKAUAoBQCgFAKAUAoBQCgFAKAUAoBQCgOdcZNvGGBLaM4afJcj9Req/vEgewMK2WdPVLU+hivaumOldTi9dI5RvbI2PPdvot4mkYczjoPWScBfeajOcYLMmThTlN4ijd2nule2w1TW0ir3sAHA9pQkD31GNanLZk5W9SO6ISrCkUAoC07mbkTbSy4IjgVtLOeZJwCQo7zgjrgc+/pVFavGny6mmhbOpz6HoCCEIqoowqgKB4ADAHwrkt55nZSwZK8AoBQGlsraHbhzp06JZY+uc9k5TPvxnFSlHSRjLUbtRJCgFAKAUAoBQCgFAKAUAoBQCgFAKAUAoBQCgFAKAUAoBQCgFAKAUAoBQCgFAU/ffdiyunjlvbhoMLoX5WONW5lv+YpyefdWijWnBNRWTNXo05tObwVn/gbY3/8AQP8A8q2/2Vf8RX/8/wCGUfC0P/X+UXXcrZdpawtHZSiZdRLvrSRiSByJjAHIYwMVmrTnKWZrBqowhGOIMlr7acMGO2lji1Z063VNWMZxqIzjI+NVxhKWyLJTjHdlM3j2Nse9yxuLaKU/8yKeJSf2hnS3tIz660U6laHR47GepToVN2v7KFebioD8ltKwdfF5hGfgNf31rVw+sX/Ridquk0beztwrYkG42paAd6xSISfYzsMfwmoyuZ/TBk42sPqmjpewbrZ1jCIYLm3CDJObiMsxPVidXMmsU1Vm8tP+jdB0oLTFr+yQ/wCJLP8A6u2/78f+6ocKfo/6J8WHqv7H/Etn/wBXbf8Afj/3U4U/R/0OLD1X9krUCYoCE3U9Cf61dfjNVlXddl+Culs+7/JN1WWCgFAKAUAoBQCgFAKAUAoBQCgFAKAUAoBQCgFAKAUAoBQCgFAKAUAoBQCgFAQG/OwvLrOSID5QDXH+2vMD3jK+xjVtCpommVV6fEg0eciK7JwmXThTt7yW8EbHEdxhD4Bv+WfiSv71ZrqnqhnqjXZ1dM9L6nSOKWxfKrF2UZkg+VX2KPPH8OT7QKxWtTTU7m+6p66b+xwKuscUUAoBQCgLdwx2B5ZeKWGYoMSP4Eg/Jr72GfWFNZ7mpoh92arSlrnl7I7/AFyTsCgITdT0J/rV1+M1WVd12X4K6Wz7v8k3VZYKAUAoBQCgFAKAUAoBQGC8vY4V1SyJGv6zsFHxY16ot8keNpbmjsreO2upGjt5lkZBqbTkgAnHpYwefganKlOKzJEY1IyeIslarJigFAKAUAoDW2jtCK3QyTOsaDqzHA59B6z6q9jFyeEeSkorLNbY23re8BNtKsmnGoDIK56ZBwQDg86lOnKHiRGFSM/CySqBMUAoBQCgFAKAUAoBQCgFAKA4HxT2F5JesyjEc+ZF8A2flF/iOr2OK61rU1wx6HHvKWieejKeDjpyPiOorQZU8Hozcjbgv7OORsF8aJR/bUYbl/aGGx4MK41anw5tHdo1OJBMo11weYuxjuVVCzFVMZJVSfNBOrngYGa1K95c0ZJWCb5Mwng7L3XUf/ab/dXvxq9Dz4D/APR8/wDo9N/1Mf8AA3+te/Gr0PPgH/6OebQtxFK8auJAjFdYGA2k4yPVWyLykzDOKjJpGtXpE9CcONgeRWaBhiWX5STxBYeav7q4HtzXIuKmuf2O3b0uHDHUtNUF4oCE3U9Cf61dfjNVlXddl+Culs+7/JN1WWHDeIcN2do3BiW5KZj06BLo/oo8408uuffmunbuHDWcHLuVV4j05wVW6muosdq1xHnprMi5x1xq61oSg9sGaUqsd8n7ay3Uueya4kxjOgyNjPTOnp0NGoLfAjKrLbJZdxbC7e/txKLkRhizFxKF8xSwzq5cyAPfVFeUFTeMGi3jUdRas4O7VyzqigFAKAUAoDnXG+MGzhbvE4Hxjk/0FbLLxvsYr7y/crPBJvz2Udxgb7JI/wDWr73wLuZ7F/O19jtdcw6ooBQCgFAKA51xn2bNNBC8Ss6Rs5kVQSRqACvgdwwwz3aq2Wc4qTT6mO9hKUVgrfBzZc3lZm0ssSxurMQQGLEYUZ68xn1Y9lXXk46MdSiyhJTzjkdprmnTFAKAUAoBQCgFAKAUAoBQCgKnxM2F5ZZPpGZYflE8TpHnr71zy8QK0W1TRP7Mz3NPXTZ5+rrHFL5wh295Pddg5+TuMAeAkHoH3819ZK1lu6eqGpdDZZVdMtL6nca5Z1hQFX4jbe8isnZTiWT5OPxBYHLfurk+3FX29PXP7FFxU4cGzz1XXOIWzhpsDy28XUMxQ4kfwOD5i+9vsVqz3NTRD7s1WlLXPL2R6BrknYFAKAhN1PQn+tXX4zVZV3XZfgrpbPu/yTdVlgoDkXHP+ktf2ZfvSuhZbM51/wDSZeBXW89kH+dS++n3/wBCw+r2Op3NwsSM8jBUUFmYnAAHMk1gSbeEdBtJZZyXb3FyQuRZxosYPJ5AWZvWFBAUe3J9nSt8LNY+dnPqXzziCNLZ/Fu7Vh2qQyp3gAo3uIJA+BqcrKD2ZCN9NPmjrG7m3Yr+ATQk4PJlPpIw6q3r5j3EGufUpunLDOjTqRnHUj43m3hi2fCZZieuFQek7eA/vPdXtOnKpLCPKlSNOOWcm2jxXvHY9kIoV7hp1t7y3I+4Ct8bOC35nOlfTb5Ild0uJ9xLPHDcRCXtGChol0uCe8jOlh49MDJqFW0iotxeCyjeSlLTJEzxt+YxfWE/Clqqy8b7fosvvLXc5vuPvINmzSTFDIzRFFUHAyXRsk9wwp6A91ba9LiJL7mG3qqlJyfoSs/FS/ZsqYUH6ojyPeWJNVqzp4LXfVM9C+8PN+ztEtDMipOq6srnQ6ggEgHJUgkcsnrWW4t+HzWxst7ni8nuSe/m87bNgWVYhJrfRzfSFJVmB5A59E+FV0KXEljJOvW4Uc4KVsbi0wWZruNS3m9ikQKg+lqDMxOB6PP28q1Ts9tPuZYX3JuXsRc/Fq9LZRIFXuUozfE6xn3Yqas4Y55K3fTzySOhbhb5LtNGDJ2c0eNSg5Ug5wy5545HI7uXWsdehwn9jbQrqqvuZd/95n2bbpLGiuzSBMMSAMqzZ5dfR+2lCkqksM9r1eFHUQfDrfW42jcSJMIlRY9QCKRz1KOZZj3E1bcUI04poqtriVWTTLxtXaUdrE00zBY0GSfsAA7yTyArLGLk8I1SkorLOTbX4uzsx8mijjTuMgLufWcEKvs5+2uhCyjj5mc6d88/Kj52VxduFYeURRyJ36Mo49YySD7OXtpKyjj5WIX0s/MjrOx9qRXcSzQNqRuniCOoI7iPCufODg8M6MJqSyimb/7/AEuzphBFChYoriR2JHnFlxpAHQqf0q00LdVFqbMtxcuk8JEOvFsrapmMSXR1a+qRLhjpPiSRjkPj3VZ8H82/Ir+OSguXMirfi1eB8vHAy96hWX4HUce8GrHZwxybK1fTzzSOt7u7ajvrdJ4shWzkHqpBwyn2GufUg4S0s6NOanHUiSqBMUAoBQCgFAect+dkLa3biIgwyZkiKkFdLEgqMcvNYMvuFdmhPXDnucS5p6J8tmQMblSGUkMCCCOoI5gj31a+ZQnh5R6S3Q22L60jmGNRGHA/RdeTD48x6iK4tWnom4nepVNcFImarLDg3FfbvlV6Y1OY7fMY8C2flD8QF/crq2tPTDPqci8qap49Cl1pMh6A4Z7C8js11DEsuHk8VyAUQ+GFI5eJNcm5qa5/ZHatqeiGOpbazmgUAoCE3U9Cf61dfjNVlXddl+Culs+7/JN1WWCgORcc/wCktf2ZfvSuhZbM51/9Jl4Fdbz2Qf51L76ff/QsPq9iR42bSMdtFApx2zkt61iwcfxMp91V2UcycvQsvp4go+pSeGUdp5U0l68SrGuUEpAUuSAD53I4GfeQe6tVy56cQMlooasz6Fj4rXFhcQJJbywNOrgfJspZkIOQdPUA4Pq5+NUWqqRliSeDRd8OUcprJp8E78rdSw582SPXj+1GwA+xz8BU72PyqRCwl8ziR3F3ahmv2jz5kCqgHdlgHc/ao/dFTtIYp59SF7PNTHoWrhBu5C1s1zLGju7sqllDaVTlyz0JbVk+GKz3dWWrSjRZ0o6NTXMudjurawXBuYoVSQrp83koz1IXopPQkf3nOaVWco6W+RqVKEZakuZV+NvzGL6wn4UtX2Xjfb9Ga+8tdygcNNgRX92Y7gMUSNpNIOnUQyKASOePO7sdK2XNSUIZiY7WnGpPEvQv/Erdq0h2dK8VvFG8ZiKsiKrc5EQgkDLcmPX1Vktqs3USbNtzSgqTaRRuErY2lF61lB/gJ/uFarvymZLLzTofGJc7OPqkj+8j++sVp5htvPKZy/h9sGO/vBFMWCBGchTgtpKjTnuBz3c/Z1rfcVHThlHPtqSqTwy58V92rW1s43t4UjYSqmVHNgUckH9bmo5nnWa1qzlNqT6Gq8pQjTTSIjgmfz6X6u/4kVWXvgXf9lVj5j7fotHG75nD9Ov4ctUWXjfY0X3lruVzgj87m+h/xrV174F3KbDxM2eN21SZYbYHzVXtWHiWJRfgFb+Ko2UOTke38+aifHBnYUUzTTyor9mVSMMMhSQWY4PLONOD3c69vKjWIoWNNPMmZ+M+wYolhuYkVGZzG+kABsqWUkDlkaWGe/3CvLOo23Fnt9TSSmjV4J7TZbiW3J8x07QDwZCoPxVuf7Ir29gtKkRsZvLiOOA/OYPoj/OaWXhYv90fnCndG3vEknuFMmh9Cxk4T0VbUcc29LGOnt7l1WlBqMRaUIzWqRF8WNkQ2t4iwIsavErFVGFzqdSQO7ko6VZazlKHP1K7yEYz5LoXrgqfzF/VO/8AJHWW88z2Ndl5fuX+shsFAKAUAoD8dQQQeYPI+ugOOb67urDHJbIQfJw11bjOWWF20zxH1IwDgnqNXga6NGq21J9eT79DnV6SUXFdOa7dTm1bTnHQuDu3uxuGtnPmT818BIo/xLke0LWS8p5jqXQ3WVXEtD6nTd9tuixs5JQfPxojHi7cl9uObH1Kaw0aeuaRvrVOHByPOJJPMnJPUnqa7Jwm8k1unZo8pmmGYLde1kH65BAjj58su5Uc+7NVVZNLC3ZfbwTlqeyO4bl7FktY3e4ctcXDmWXnlFZv0VHTkMDPqHcBXMrVFJpR2Wx1qUHFZe7LFVJaKAUBCbqehP8AWrr8Zqsq7rsvwV0tn3f5JuqywUByLjn/AElr+zL96V0LLZnOv/pMvArreeyD/OpffT7/AOhYfV7H1x0iP5o3cO2HvPZkfca8sX4l2Pb9colJ3O3VbaTyIkiRmNQ3nAnIJI5Y8OXxrTWrKmk2jJQocXPMtX/o/P8A9RF/C1UfGx9DT8A/UntyeHsuz7oTvMjqFZdKhgfOx4+yqa1yqkdOC6haulLOTnXEdCu0roH9dT/EiEfYa223lIw3fms6vwkcHZkQHc0oP/cY/cRXPuvNZ0bTykXKs5pOe8bfmMX1hPwpa12Xjfb9GK+8tdyq8E/n0n1d/wASKtF75a7/ALM1j5j7fo6BxU/qu4/9n8aOslr5q9/wbrvyn/3U5dwn/rOH9mX8Nq3XflM59n5p0bjD/VzfSR/fWK08w3XnlMofBr+sD9DJ/Mla7zy/cyWPmPsXXjV8wT6dP5JKzWfmexpvfL9yocE/n0n1d/xYa0Xvlrv+zNY+Y+36LTxu+Zw/Tr+HLVFl432NF95a7lc4I/O5vof8a1de+Bdymw8TNXjNERtAE9GhQj3M4P3fbUrN/wAfuRvl/IuxZ+B0g8nuF7xKD8UAH8pqi98S7GixfyPuZuNzjyOFe8zqfhHKD94ryy8b7C+8tdyn8HIy20cj9GKQn4qv3kVovPL9zNY+Z7Ehxw+c2/0R/nNQsvCyd/uie4IfNJvpz+HHVV7412LrHy33K3xt+exfQL+JJV9l4H3M9/412LVwU+YyfTv+HFWe98a7Gmx8v3OgVkNgoBQCgFAcV33l2pY3cs/aSLFI5KNGxaEDoilT5obSAOY5nOM10qKozgo45/5OZXdanNyzy/wVKLeGbytbuRjLICC2rADrjSyYAwFKkrgDvrQ6UdGhbGVVpa9b3MW37AQTFUyYmCyRMc+dHIA8Z59+Dg+sGvactUee/XueVoaZctuhpQysjK6EqykMpHUFTkH3EVNrKwyEW08otW/29/5R7AKCqIgLL3dow8/2gdAfb41noUeHn/uRpua/Ewl/zKjWgylh21+a20VoOUj6Z7jxBYfIxn9lDqI8X9VUw+aTn7L/AGaKnyQUOu7M8e+20HijtopX5DQvZr8s/gNQyxIHLzcHlzzXjoU03Jr9HquarSiv/p2fcdLhbKFbtSsygg6jqYgE6CeZ56cZzzrm1tOt6djqUdWha9yeqotFAQm6noT/AFq6/GarKu67L8FdLZ93+SbqssFAci45/wBJa/sy/eldCy2Zzr/6TJwK63nsg/zqX30+/wDoWH1exeN+t3fyhatEMCRSHjJ6alyMH1EEj35rLQq8OeTXXpcSGDhmydo3GyrrUFKSplXRxyYHGVI8DgEEeAIrqTjGrDHQ5MJTozLndcYZimI7aNH/AFmkZx/CFX76zKyWebNTv3jkif4Ubeu7oTeUh5EzqSYgBck4aMdMjvGBgc891U3VOEMaf6LrSpOaer+yN4w7ru7C8hUthQswAyQF9GTHeMHB8ML3ZIstKyXyP2K72i386KfubvvNs0MiKskTnVoYkYbAGQR0yAM8j0HStFa3jU59TNQuZUuXQlIOIt9PeRMi5XOBbRg4kB9LPeWxzDHkMdMZzW7WnGDz/ZbG7qSqLH9Ft41nNjFyx+cJy8PkpfCqLLzH2/RffeWu5VuCfz6T6u/4kVX3vlrv+zNY+Y+36OgcVP6ruP8A2fxo6yWvmr3/AAbrryn/AN1OXcJ/6zh/Zl/Dat135TOfZ+adG4w/1c30kf31itPMN155TKHwa/rA/QyfzJWu88v3Mdj5j7F141fME+nT+SSs1n5nsar3y/cqHBP59J9Xf8WGtF75a7/szWPmPt+i08bvmcP06/hy1RZeN9jRfeWu5XOCPzub6H/GlXXvgXcpsPEy4cUt1WvoFkhGZockL3upxqUevkCPeO+s1tWUJYezNN1R4keW6OV7ob1S7LlcqgZWwskbZUkoTjnjKsCSOh6nl4b61FVUc6jWlRex975b2y7UkTUgRUyEjUljlsZJOBqJwB0pRoqkme167rNLB03hXuo1lE0s40zTY809Y0HMA+DEnJHsHUGsN1WU3hbI32tF045e7Ktxw+c2/wBEf5zV9l4WZ7/dE9wQ+aTfTn8OOqr3xrsXWPlvuVvjb89i+gX8SSr7LwPuZ7/xrsWrgp8xk+nf8OKs95412NNj5fudArIbBQCgFAau1doJbRPNLnRGNTYGTj2VKMXJ4R5KSiss5XvtxIgu7WS3t0mDSaQWcKowGDHoxPPGPfW6jayhNSkc6vdxnBxiUnc/Zgu72CFuas+WHiqAuw94Uj31qrT0QbMlCGuokzpfGTYAeBLmNfOhwj4H/LY8v4Wx7masVnUxLS+p0L2lmOpdDjddE5QoCz8O9geXXiKwzFH8pJ4EKRhf3mwMeGqqLipoh9zRa0tc/si18bdkKrQ3KjDOTG/9rSMofbgMPYB4VRZTfOJpvqa5TK5wy3ghsLl3uDpR4yuoKWIOpSPRBOCM/ZV1zTlOOIlFpVjCT1Hadh7xW18GNtKJNONQwylc5xkMAe4/CubOlKHiR1IVYz8LJWqywUBCbqehP9auvxmqyruuy/BXS2fd/km6rLBQGnf7KguCDPDFKVzjtI1fGeuNQOOgqUZyjs8EZQjLdZFhsuC3z2EMUWrGrs41TVjOM6QM4yfiaSnKW7yIwjHZYNyokjQ2psW3ugBcQxyY6FlBI9h6j3VKM5R8LIyhGXiRGW242z4zlbWMn+0C4+DkirHcVH1K1Qpr6SwIgUAAAAcgByAqkuPqgIS73QsZWLPawljzJChc+s6cZNWqtUXJMrdGD5tI3Nl7Ft7XPk8MceepVQCfaep99RlOUvEz2MIx2RmvrCKdQs0ccqg5CuiuAcEZwwIzgnn66jGTjzTJSipcmjFY7Gt4GLQwQxMRgskSISORxlQDjIHL1V7KcpbsjGEY80kbF3apMhSVFkQ4yrqGU4IIyDyPMA+6vE2nlEmk1hmrabDtoWDxW8EbjOGSJFYZ5HmozUnUm1htkVTgnlJGzeWUcy6Jo0kTkdLqHXI6HDDFRUnF5RJxTWGa9lsW2gbXDbwxtjGpIkRsHqMqAcchUnUlLk2yMYRjskZ76xinXTNGkqg50uiuMjIzhgRnmfjUYyceaZKUVLk0YbHY1vAxaGCGJiMFkiRCRkHGVAOMgcvUK9lOUuTZ5GEY7LBlvtnxTqFnijlUHIEiK4BwRnDA88E/GkZOOzPZRUuTRjsdj28BLQwQxMRgmONEJHXBKgcqSnKW7PIwjHZYN2okiL2nu5a3J1T28Tt+sVGr+Ic6nGpOPJMhKnCW6PzZu7dpbNqht4kb9YINQ9hPMUlVnLdiNOEdkStQJmjf7Ht7ghp4IpSBgF41cgdcDUOVSjOUdngjKEZboyWGzorcFYIo4lJyQiKgJxjJCjrgCkpOW7yexio7IxX+xbe4YNPBDKwGAzxq5AyTjLDpkn417GpKPJMjKnGTy0ZrDZ8VupWCNIlJyVRAgJwBnCjrgD4V5KTlzbPYxUdkbNRJCgFAKA1tpWKXETxSjKOCrDJGQfWOYqUZOLyjyUVJYZybfvh1DZ2z3MEknmFMo+lhhmCciADyz35rfQuZTkotHOuLWEIOUSrcPbxYdo2zscDWUz9IrRj7WFX3Ec02jNaySqps9C3lqs0bxyDKOpVh4hhg1yE2nlHaaTWGeZtubMa0uJYH9KNiM/rDqre9SD767cJqcVJHBqw0TcTRqRA73wt2B5JZh3GJZ8SN4gY+TX3Kc47izVybmprnjojs2tLRD7sr3HG/Gi3gHpFmlPqABRfjqb+GrrKPNyKb6XyqJStw91/ylO0bOURELMwAJ6gBefTOSc+qtVetw45MlvR4ssPY7LujufDsztOxaRzJp1Fyp9DVjGlRj0jXNq15VMZOpRoRpZx1LHVJcKAhN1PQn+tXX4zVZV3XZfgrpbPu/wAk3VZYVbeLbssF/YwR6eznMgfK5Pm4xg55davp01KEpPoUzqOM4xXUzpvraNN2Ku7NrEWpYpGj1k4C6guM593rrzgT05PeNDOD8bfezEzQ9qe0RpFYdm4C9ipaRiSMBQAeffg4zTgTxnH/ADHHhnTk+9jb52l3KIoZGLsCyho3QOB1KlgM9D8D668nQnBZaEa0JPCZ822+1nJMIVlJZnMatocRs4/RV8aSffz5Y6ivXQmlnAVeDeMmvuRtWa4kvhM+oRXMkaDCjSqkgDzQM+0869rQjFRx1RGjNycs9GY4t5ZBtS5t5Cot4YO15KSwwIienM+k3ICvXSXCUlu3+zziviuD2Sz+DZ2dv5Y3EqRRSkvJyXMbgE4zpyRgHHd6x31GVvUistEo16cnhM+499bRpuxV3ZtfZalikaPWTjTqC4znv6eunAnpye8aGcEJYb8G6S+UHsDCJjFJ2MjBVjB+UfIwG6HRjPqNWSt9Lj1zjqVRr61Lpgxwb8NC1jFI3bCWIvLMsMmpvNYpoVRzyQM8uXeBXroatTXLA4+lxT55LNLvVbKtw7OQtqwWU6H81icADllufLI5VQqUm0vUudWKy/QihvqPyiLTQezMaEMI5C5eQrpHIYCYbmx5esVZwP49ZDjfyaPsb431s+27HtTq19nq0P2ev9TXjTn31DgTxnBLjQzjJO3E6xqzyMFRRlmYgBQOpJPSq0m3hFjeObIdN67WSGaWGaOQQozMA3TAJGc8wCRjNWcKaaTW5DixabT2IjcDb099DJLJNC745RIhXsWJcKGOo5BCg+NTuKcYSwk/2V0KjqRy2Ro3g2ubs2eiw7YR9rn5bRpyB11Zzk+FWcOjo188exXxK2vRy/yWq03qtHlFuLiJp+hUE4LDqATyJznlnNZ3SmlqxyNCqxb055n1eb1WkM4t5J0WYkAJzOC2MAkDCk5HIkdRRUZuOpLkHVgpaW+ZXdmb+RpPdx300cYjnMcI0nJUFhk6cnuGSeVXSt24xcF0Ko3CUpKb2ZZNpbz2lsQs08aEp2gBPpKTgMMdcnpjrg1TGlOWyLZVYR3Z9tvFai3FyZk7A9JM8ickY8c5B5Yzyrzhz1accz3iR06s8iI2/vWn5PmurGWOQx6cHGQCXUEFTgg4PLPqqynRfEUZornV/jcoEjLvFDbW8Mt3KsfaIh59WJUFsAcz17hyyKgqcpSaiibqRik5MzvvDbLALgzx9gekmrkT0wO8nkeXXka84ctWnHM94kcas8iO/wCPdnYB8qjwc9zZ5eIxke+p/D1PQhx6fqS0+14UeJGkAafPZDmS+ME4x6iKrUJNN42LHJJpepvVEkKAUAoBQHE96tk7W2jcyK0TtHHIyxgYjhABIDLrIDZHPOSeePVXTpTo04p5/ZzK0K9WTWORR9oWT28rxSqVkQ4YeBHrHxB9laoyUllGKUXCWHudw4c75rfRCKVgLlBhgeXagfpjxPiO4+quXcUHB5Wx17auqkcPcr3GvYXKO8QdPkpPtMbfHK59a1dZ1N4MovqeUpopfD/YHl14iMMxJ8pJ4FVIwv7xwPZmtNxU0Qz1MttS4k+eyO+7W2lHaxNNMwVEGSfHwAHeT0Arkxi5PCOxKSiss85by7ae+uZJ35ajhV/UUclX3Dr4kk12adNQjpRw61R1J6mbmylv7DTcwxzRqyhtegtG6nmNXLBB9ftHjUJ8Op8rZZBVafzJHfN3ruWe2ilnQRyOoZkBJAzzHXmMjBx3ZxzrlVEoyaR16bcopskagTFAQm6noT/Wrr8Zqsq7rsvwV0tn3f5JuqywpW9tlI+09mukbsiGXWwUlUzpxqIGF99aaUkqU0zPVTdSDKzDFNDcr+TUv4WkuMywTR/m4Unzn1dMEADPXHfyFXNxcf5MPlya3KcSUvkyufP0JzZFtcQjbDxRMJWlkaHUh+U5NgrqGHHPl1Bqqbi3BN8scy2KklNpc8lf2BFPLe2ckgvXPZypI80RVIpHicaU80YUcvs9lXVHFQklj2KYKTnFvOxi2BsNlENrdJtESRThgkaIbZSGyJQ7L6OCc8/HFe1Ki5yjjmvcU6eMRlnk/Yt+4kTw3O0I5Y5EL3DyqxQhHVmOCG6E9OX/AN1nrtOMWn0LqCcZSTXU0Z9ny/lXaEnZSaHs2VX0NpZtEQ0g4wTyPIeBqakuDFZ6/sg4vjSeOn6I7ZOypli2KDDKDHLOZAY2BjBkJBfl5ufXUpzjmpz9DyEGo0+XqYLaGaG5X8mpfwtJPmaCaL83Ck+e2r0cYAGeuO/kK9bTj/Jh8uTW54k1L5MrL5p7G7aQyxjbMDQT652upIiImKOGV9OGAwScjA9eOuai2m6csrlg9SaVSON8nxDFLbNsiZ4J2SGCVJAkTO6M0ekAqBkHJ76NqXESa5s9ScXTeNl/o09uwzINq2/ktw7XMqyRskTNGVDaySw9Q6cznlU4OL0SyuRCepa44fMnIBJBtWGV4ZzHLZxQhliZgjl1JD6fQxjnnpVXJ0mk1yZdzVVPHQq+zN3WRPI7pdo6hNlRAiG3bmAJtbLy5ZJyfDvzi+VRN644267lEKTS0Szv02L3xUs5ZtnSrCCxBRiq8yVVgTyHXHI+6sttJKomzTcxbptIrKSpeXzz2akW8di8ch0FFLFXxHzAyRlP4Kuw4U9Mt9RSvnqao7aS1cL0xsy3yMHEmeWD/SvVFy/5X/3QutvKX/dSPkt3O3JCoIzZFQ+DgEuMc/HvqSa4HueYfG9imbuWA029rcTXEc0NwGFutpq0sH/pO0UZK46knoOXICtNSW8opYa3yZqUeSjJvKe2Cw7tXyWN3eRXcUhmmutcZELSdorOSjAgHkudXqyccxiqqkXOEXF8kvUtptQnJSXNs0ZLImHbhMZLGU6To5kdox83lkjv5VLVzp8+hHTyqcupvWFlq2js8vHlV2dH6SZCsA/iMA8/bUZS/jlh/Uexj/LFtfSQNlZSLs/Z8rRuYoLtnmXQSQvaKdRXGSAAw/eq2Uk6kl1a5FcYyVOD9HzNu9t3uY9sXMEb9hMIez8xl7UxspdgpGcDDHOP0j66imounFvmskmnJTklyZu3N0qXWzL5w7Wi2/Zlgjt2ThXUkqBkZJA6fonwqKWYTgt8kpP54T6YIg7Lm/J5ljhk1Nf9vbR6RkLjAYxnmV5AYA8O7rZrjxMN/ThleiXDyl9WUTe7dlHePtCOZ5PK7mMa0ktzbhFA0o6qWbOGKnJPhy7zVUk4KLWy++S2moz1J7v7YMfDZZLu5SSdSPIIBbgH/wDYSwJ9oQaT7q9uMQjhfU8+x5b5nLL+lY9zqVYTaKAUAoBQGK7uViR5JDpRFLMfAKMk/AV6k28I8bSWWeed5NpybWvS8MRJbCxoq5cqucFsdT3k9AO/Arr04KlDDZxqs3Xn8qIIh4n/AEo5EPrR0YfapFW8mijnF+jLls3fuWeM2m0CskEo0NKRiSLPoyZHJtLaW5jPLrWaVuovXDdGuFy5LRU2ZtQbWfYEXYJHG13Ll5mYlljUErEo0kasgM3UY1d9eOCuHqeyJ6/ho6Vuyobb29cXrariVnx0HRF9ijkPb1rRCnGCxFGSpWnUfzM1BG0Zjd4zpbDKHVgsgB54PLUvcSKllPKTI4ccNo9I7sbbivrdJoeQ6MvfGwxlD7OXtBBrjVKbhLDO5TqKccolarLBQCgITdT0J/rV1+M1WVd12X4K6Wz7v8k3VZYKAUAoBQCgFAKAUAoBQCgFAKAUAoBQCgFAKAUAoBQCgFAKAiN493or5UEhdGjYPHJG2l42HeDg/wDmKsp1HB8iupTU1hmns3dFLczSLNO9xKhTyiRw8iDu05XGAQDgjuFSlWcsLCwuh5Gio5eXl9Te3d2FHYxGOMsxZmd3c5eRm6sx+HwqFSo5vLJU6agsIlagTFAKAUAoD8Iz1oCN2Nu/bWes28SxlySxHU5OcZPRR3KOQqc6kp+JkIU4w8KOM8T5vKdqNHCuWURxAKBl26+85bTz/VrpWy00ss5l389bCG9HDmaxtzcGWORF0awAVZS5C8uoYaiBnI9lKV1GctODyraOnHVk091N1J9rNIwlVRHoDO+pieWlQAOuFXHMjuqVWtGkksEaNCVbLbNa72X+Tb9Y7pVdI5I2bI82SMsDqwe4rnlz5gjnUlPiU8xIunwqqUjvm2thwXsPZTIGT9HHIpy5MpHQ/wDnSuTCpKDyjsTpxmsM+thbGisoVhgXSg5nvZierMe8n/QDAwKTnKbzIQhGCxEkKgTFAKAjtiWDQLIGIOuaaQYz0kcsAcjrg1OctWOyIQjpXuyRqBMUAoBQCgFAKAUAoBQCgFAKAUAoBQCgFAKAUAoBQCgFAKAUAoBQCgFAKAUAoBQCgFAaMuyIGmWdokMyZCyaRqGRjr38ievTJqSnJLTnkR0RzqxzMW8uyfLLWWDUF7RcBiNQUghgcZGeYFe056JKR5Uhri4kZuHur+TIpEMgkZ31agujA0gAYyfAn31OvW4jzghQo8KOMkntLd+2uZElnhSR4wQpYZABOeY6Nz6ZBxk4qEakoppMnKnGTTaJMVAmKAUAoBQCgFAKAUAoBQCgFAKAUAoBQCgFAKAUAoBQCgFAKAUAoBQCgFAKAUAoBQCgFAKAUAoBQCgFAKAUAoBQCgFAKAUAoBQCgFAKAUAoBQCgFAKAUAoBQCgFAKAUAoBQCgFAKAUAoBQCgFAKAUAoBQCgFAKAUAoBQCgFAKAUAoBQCgFAKAUAoBQCgFAKAUAoBQCgFAKAUAoBQCgFAKAUAoBQCgFAKAUAoBQCgFAKA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AutoShape 9" descr="data:image/jpeg;base64,/9j/4AAQSkZJRgABAQAAAQABAAD/2wCEAAkGBxQQEhUUERQVFRQWGRYZGBcYFRgWFxUfFhgYFxgZHh8YHCggGh8lHRkYIjEjJiorLi8uGx82ODMsNzQtLisBCgoKDg0OGxAQGy8lICQsLzcvLywsLCwsLCwsLywsNDQsLCwsLCwsLCwsNCwsLCwsLCwsLCwsLCwsLCwsLCwsLP/AABEIAIoBbgMBEQACEQEDEQH/xAAcAAEAAgMBAQEAAAAAAAAAAAAABQYDBAcIAgH/xABMEAACAQMBBQMHBwgIBQQDAAABAgMABBESBQYHITETQVEUIjJhcYGRIzRzdKGxsxUkQlJygpKyMzViwcLD0dIWQ1ST8BeDlOFEU1X/xAAZAQEAAwEBAAAAAAAAAAAAAAAAAgMEBQH/xAAxEQACAQMCBAQGAgMBAQEAAAAAAQIDBBESMRMhQXEyM1GBFCJCYbHRI5GhwfBS4WL/2gAMAwEAAhEDEQA/AO40AoBQCgFAKAUAoBQCgFAKAUAoBQCgFAKAUAoBQCgFAKAUAoBQCgFAKAUAoBQCgFAKAUAoBQCgFAKAUAoBQCgFAKA/CcczQHOt4+K8MLFLVO3I5Fy2mP3ciX+weBNbKdnJ85cjFUvYx5R5lVfizfE5CW4Hh2bn75Kv+Dp/cz/HT9EbllxguAflreFx/YLx/wAxeouyj0ZKN/Lqix2XFu0flJHNGfHSrr8VbP2VTKzmtsF8b2m9yYi4ibOYZ8pA9scin7Uqt21VdC1XNJ9T5n4jbOT/API1fsxyN9y4FFbVX0DuaS6kHf8AF62XIhhlkPi2mNT78sfsq2NlN7splfQWyyTW5O8d1tAtJLbCC30jQTqLSE4xpJwCoGeeO8Y76rrUoU+SeWXUasqnNrCLbWcvFAKAUAoBQCgFAKAUAoBQCgFAKAUAoBQCgFAKAUAoBQCgFAKAUAoBQCgFAKAUAoBQCgOdcZNvGGBLaM4afJcj9Req/vEgewMK2WdPVLU+hivaumOldTi9dI5RvbI2PPdvot4mkYczjoPWScBfeajOcYLMmThTlN4ijd2nule2w1TW0ir3sAHA9pQkD31GNanLZk5W9SO6ISrCkUAoC07mbkTbSy4IjgVtLOeZJwCQo7zgjrgc+/pVFavGny6mmhbOpz6HoCCEIqoowqgKB4ADAHwrkt55nZSwZK8AoBQGlsraHbhzp06JZY+uc9k5TPvxnFSlHSRjLUbtRJCgFAKAUAoBQCgFAKAUAoBQCgFAKAUAoBQCgFAKAUAoBQCgFAKAUAoBQCgFAU/ffdiyunjlvbhoMLoX5WONW5lv+YpyefdWijWnBNRWTNXo05tObwVn/gbY3/8AQP8A8q2/2Vf8RX/8/wCGUfC0P/X+UXXcrZdpawtHZSiZdRLvrSRiSByJjAHIYwMVmrTnKWZrBqowhGOIMlr7acMGO2lji1Z063VNWMZxqIzjI+NVxhKWyLJTjHdlM3j2Nse9yxuLaKU/8yKeJSf2hnS3tIz660U6laHR47GepToVN2v7KFebioD8ltKwdfF5hGfgNf31rVw+sX/Ridquk0beztwrYkG42paAd6xSISfYzsMfwmoyuZ/TBk42sPqmjpewbrZ1jCIYLm3CDJObiMsxPVidXMmsU1Vm8tP+jdB0oLTFr+yQ/wCJLP8A6u2/78f+6ocKfo/6J8WHqv7H/Etn/wBXbf8Afj/3U4U/R/0OLD1X9krUCYoCE3U9Cf61dfjNVlXddl+Culs+7/JN1WWCgFAKAUAoBQCgFAKAUAoBQCgFAKAUAoBQCgFAKAUAoBQCgFAKAUAoBQCgFAQG/OwvLrOSID5QDXH+2vMD3jK+xjVtCpommVV6fEg0eciK7JwmXThTt7yW8EbHEdxhD4Bv+WfiSv71ZrqnqhnqjXZ1dM9L6nSOKWxfKrF2UZkg+VX2KPPH8OT7QKxWtTTU7m+6p66b+xwKuscUUAoBQCgLdwx2B5ZeKWGYoMSP4Eg/Jr72GfWFNZ7mpoh92arSlrnl7I7/AFyTsCgITdT0J/rV1+M1WVd12X4K6Wz7v8k3VZYKAUAoBQCgFAKAUAoBQGC8vY4V1SyJGv6zsFHxY16ot8keNpbmjsreO2upGjt5lkZBqbTkgAnHpYwefganKlOKzJEY1IyeIslarJigFAKAUAoDW2jtCK3QyTOsaDqzHA59B6z6q9jFyeEeSkorLNbY23re8BNtKsmnGoDIK56ZBwQDg86lOnKHiRGFSM/CySqBMUAoBQCgFAKAUAoBQCgFAKA4HxT2F5JesyjEc+ZF8A2flF/iOr2OK61rU1wx6HHvKWieejKeDjpyPiOorQZU8Hozcjbgv7OORsF8aJR/bUYbl/aGGx4MK41anw5tHdo1OJBMo11weYuxjuVVCzFVMZJVSfNBOrngYGa1K95c0ZJWCb5Mwng7L3XUf/ab/dXvxq9Dz4D/APR8/wDo9N/1Mf8AA3+te/Gr0PPgH/6OebQtxFK8auJAjFdYGA2k4yPVWyLykzDOKjJpGtXpE9CcONgeRWaBhiWX5STxBYeav7q4HtzXIuKmuf2O3b0uHDHUtNUF4oCE3U9Cf61dfjNVlXddl+Culs+7/JN1WWHDeIcN2do3BiW5KZj06BLo/oo8408uuffmunbuHDWcHLuVV4j05wVW6muosdq1xHnprMi5x1xq61oSg9sGaUqsd8n7ay3Uueya4kxjOgyNjPTOnp0NGoLfAjKrLbJZdxbC7e/txKLkRhizFxKF8xSwzq5cyAPfVFeUFTeMGi3jUdRas4O7VyzqigFAKAUAoDnXG+MGzhbvE4Hxjk/0FbLLxvsYr7y/crPBJvz2Udxgb7JI/wDWr73wLuZ7F/O19jtdcw6ooBQCgFAKA51xn2bNNBC8Ss6Rs5kVQSRqACvgdwwwz3aq2Wc4qTT6mO9hKUVgrfBzZc3lZm0ssSxurMQQGLEYUZ68xn1Y9lXXk46MdSiyhJTzjkdprmnTFAKAUAoBQCgFAKAUAoBQCgKnxM2F5ZZPpGZYflE8TpHnr71zy8QK0W1TRP7Mz3NPXTZ5+rrHFL5wh295Pddg5+TuMAeAkHoH3819ZK1lu6eqGpdDZZVdMtL6nca5Z1hQFX4jbe8isnZTiWT5OPxBYHLfurk+3FX29PXP7FFxU4cGzz1XXOIWzhpsDy28XUMxQ4kfwOD5i+9vsVqz3NTRD7s1WlLXPL2R6BrknYFAKAhN1PQn+tXX4zVZV3XZfgrpbPu/yTdVlgoDkXHP+ktf2ZfvSuhZbM51/wDSZeBXW89kH+dS++n3/wBCw+r2Op3NwsSM8jBUUFmYnAAHMk1gSbeEdBtJZZyXb3FyQuRZxosYPJ5AWZvWFBAUe3J9nSt8LNY+dnPqXzziCNLZ/Fu7Vh2qQyp3gAo3uIJA+BqcrKD2ZCN9NPmjrG7m3Yr+ATQk4PJlPpIw6q3r5j3EGufUpunLDOjTqRnHUj43m3hi2fCZZieuFQek7eA/vPdXtOnKpLCPKlSNOOWcm2jxXvHY9kIoV7hp1t7y3I+4Ct8bOC35nOlfTb5Ild0uJ9xLPHDcRCXtGChol0uCe8jOlh49MDJqFW0iotxeCyjeSlLTJEzxt+YxfWE/Clqqy8b7fosvvLXc5vuPvINmzSTFDIzRFFUHAyXRsk9wwp6A91ba9LiJL7mG3qqlJyfoSs/FS/ZsqYUH6ojyPeWJNVqzp4LXfVM9C+8PN+ztEtDMipOq6srnQ6ggEgHJUgkcsnrWW4t+HzWxst7ni8nuSe/m87bNgWVYhJrfRzfSFJVmB5A59E+FV0KXEljJOvW4Uc4KVsbi0wWZruNS3m9ikQKg+lqDMxOB6PP28q1Ts9tPuZYX3JuXsRc/Fq9LZRIFXuUozfE6xn3Yqas4Y55K3fTzySOhbhb5LtNGDJ2c0eNSg5Ug5wy5545HI7uXWsdehwn9jbQrqqvuZd/95n2bbpLGiuzSBMMSAMqzZ5dfR+2lCkqksM9r1eFHUQfDrfW42jcSJMIlRY9QCKRz1KOZZj3E1bcUI04poqtriVWTTLxtXaUdrE00zBY0GSfsAA7yTyArLGLk8I1SkorLOTbX4uzsx8mijjTuMgLufWcEKvs5+2uhCyjj5mc6d88/Kj52VxduFYeURRyJ36Mo49YySD7OXtpKyjj5WIX0s/MjrOx9qRXcSzQNqRuniCOoI7iPCufODg8M6MJqSyimb/7/AEuzphBFChYoriR2JHnFlxpAHQqf0q00LdVFqbMtxcuk8JEOvFsrapmMSXR1a+qRLhjpPiSRjkPj3VZ8H82/Ir+OSguXMirfi1eB8vHAy96hWX4HUce8GrHZwxybK1fTzzSOt7u7ajvrdJ4shWzkHqpBwyn2GufUg4S0s6NOanHUiSqBMUAoBQCgFAect+dkLa3biIgwyZkiKkFdLEgqMcvNYMvuFdmhPXDnucS5p6J8tmQMblSGUkMCCCOoI5gj31a+ZQnh5R6S3Q22L60jmGNRGHA/RdeTD48x6iK4tWnom4nepVNcFImarLDg3FfbvlV6Y1OY7fMY8C2flD8QF/crq2tPTDPqci8qap49Cl1pMh6A4Z7C8js11DEsuHk8VyAUQ+GFI5eJNcm5qa5/ZHatqeiGOpbazmgUAoCE3U9Cf61dfjNVlXddl+Culs+7/JN1WWCgORcc/wCktf2ZfvSuhZbM51/9Jl4Fdbz2Qf51L76ff/QsPq9iR42bSMdtFApx2zkt61iwcfxMp91V2UcycvQsvp4go+pSeGUdp5U0l68SrGuUEpAUuSAD53I4GfeQe6tVy56cQMlooasz6Fj4rXFhcQJJbywNOrgfJspZkIOQdPUA4Pq5+NUWqqRliSeDRd8OUcprJp8E78rdSw582SPXj+1GwA+xz8BU72PyqRCwl8ziR3F3ahmv2jz5kCqgHdlgHc/ao/dFTtIYp59SF7PNTHoWrhBu5C1s1zLGju7sqllDaVTlyz0JbVk+GKz3dWWrSjRZ0o6NTXMudjurawXBuYoVSQrp83koz1IXopPQkf3nOaVWco6W+RqVKEZakuZV+NvzGL6wn4UtX2Xjfb9Ga+8tdygcNNgRX92Y7gMUSNpNIOnUQyKASOePO7sdK2XNSUIZiY7WnGpPEvQv/Erdq0h2dK8VvFG8ZiKsiKrc5EQgkDLcmPX1Vktqs3USbNtzSgqTaRRuErY2lF61lB/gJ/uFarvymZLLzTofGJc7OPqkj+8j++sVp5htvPKZy/h9sGO/vBFMWCBGchTgtpKjTnuBz3c/Z1rfcVHThlHPtqSqTwy58V92rW1s43t4UjYSqmVHNgUckH9bmo5nnWa1qzlNqT6Gq8pQjTTSIjgmfz6X6u/4kVWXvgXf9lVj5j7fotHG75nD9Ov4ctUWXjfY0X3lruVzgj87m+h/xrV174F3KbDxM2eN21SZYbYHzVXtWHiWJRfgFb+Ko2UOTke38+aifHBnYUUzTTyor9mVSMMMhSQWY4PLONOD3c69vKjWIoWNNPMmZ+M+wYolhuYkVGZzG+kABsqWUkDlkaWGe/3CvLOo23Fnt9TSSmjV4J7TZbiW3J8x07QDwZCoPxVuf7Ir29gtKkRsZvLiOOA/OYPoj/OaWXhYv90fnCndG3vEknuFMmh9Cxk4T0VbUcc29LGOnt7l1WlBqMRaUIzWqRF8WNkQ2t4iwIsavErFVGFzqdSQO7ko6VZazlKHP1K7yEYz5LoXrgqfzF/VO/8AJHWW88z2Ndl5fuX+shsFAKAUAoD8dQQQeYPI+ugOOb67urDHJbIQfJw11bjOWWF20zxH1IwDgnqNXga6NGq21J9eT79DnV6SUXFdOa7dTm1bTnHQuDu3uxuGtnPmT818BIo/xLke0LWS8p5jqXQ3WVXEtD6nTd9tuixs5JQfPxojHi7cl9uObH1Kaw0aeuaRvrVOHByPOJJPMnJPUnqa7Jwm8k1unZo8pmmGYLde1kH65BAjj58su5Uc+7NVVZNLC3ZfbwTlqeyO4bl7FktY3e4ctcXDmWXnlFZv0VHTkMDPqHcBXMrVFJpR2Wx1qUHFZe7LFVJaKAUBCbqehP8AWrr8Zqsq7rsvwV0tn3f5JuqywUByLjn/AElr+zL96V0LLZnOv/pMvArreeyD/OpffT7/AOhYfV7H1x0iP5o3cO2HvPZkfca8sX4l2Pb9colJ3O3VbaTyIkiRmNQ3nAnIJI5Y8OXxrTWrKmk2jJQocXPMtX/o/P8A9RF/C1UfGx9DT8A/UntyeHsuz7oTvMjqFZdKhgfOx4+yqa1yqkdOC6haulLOTnXEdCu0roH9dT/EiEfYa223lIw3fms6vwkcHZkQHc0oP/cY/cRXPuvNZ0bTykXKs5pOe8bfmMX1hPwpa12Xjfb9GK+8tdyq8E/n0n1d/wASKtF75a7/ALM1j5j7fo6BxU/qu4/9n8aOslr5q9/wbrvyn/3U5dwn/rOH9mX8Nq3XflM59n5p0bjD/VzfSR/fWK08w3XnlMofBr+sD9DJ/Mla7zy/cyWPmPsXXjV8wT6dP5JKzWfmexpvfL9yocE/n0n1d/xYa0Xvlrv+zNY+Y+36LTxu+Zw/Tr+HLVFl432NF95a7lc4I/O5vof8a1de+Bdymw8TNXjNERtAE9GhQj3M4P3fbUrN/wAfuRvl/IuxZ+B0g8nuF7xKD8UAH8pqi98S7GixfyPuZuNzjyOFe8zqfhHKD94ryy8b7C+8tdyn8HIy20cj9GKQn4qv3kVovPL9zNY+Z7Ehxw+c2/0R/nNQsvCyd/uie4IfNJvpz+HHVV7412LrHy33K3xt+exfQL+JJV9l4H3M9/412LVwU+YyfTv+HFWe98a7Gmx8v3OgVkNgoBQCgFAcV33l2pY3cs/aSLFI5KNGxaEDoilT5obSAOY5nOM10qKozgo45/5OZXdanNyzy/wVKLeGbytbuRjLICC2rADrjSyYAwFKkrgDvrQ6UdGhbGVVpa9b3MW37AQTFUyYmCyRMc+dHIA8Z59+Dg+sGvactUee/XueVoaZctuhpQysjK6EqykMpHUFTkH3EVNrKwyEW08otW/29/5R7AKCqIgLL3dow8/2gdAfb41noUeHn/uRpua/Ewl/zKjWgylh21+a20VoOUj6Z7jxBYfIxn9lDqI8X9VUw+aTn7L/AGaKnyQUOu7M8e+20HijtopX5DQvZr8s/gNQyxIHLzcHlzzXjoU03Jr9HquarSiv/p2fcdLhbKFbtSsygg6jqYgE6CeZ56cZzzrm1tOt6djqUdWha9yeqotFAQm6noT/AFq6/GarKu67L8FdLZ93+SbqssFAci45/wBJa/sy/eldCy2Zzr/6TJwK63nsg/zqX30+/wDoWH1exeN+t3fyhatEMCRSHjJ6alyMH1EEj35rLQq8OeTXXpcSGDhmydo3GyrrUFKSplXRxyYHGVI8DgEEeAIrqTjGrDHQ5MJTozLndcYZimI7aNH/AFmkZx/CFX76zKyWebNTv3jkif4Ubeu7oTeUh5EzqSYgBck4aMdMjvGBgc891U3VOEMaf6LrSpOaer+yN4w7ru7C8hUthQswAyQF9GTHeMHB8ML3ZIstKyXyP2K72i386KfubvvNs0MiKskTnVoYkYbAGQR0yAM8j0HStFa3jU59TNQuZUuXQlIOIt9PeRMi5XOBbRg4kB9LPeWxzDHkMdMZzW7WnGDz/ZbG7qSqLH9Ft41nNjFyx+cJy8PkpfCqLLzH2/RffeWu5VuCfz6T6u/4kVX3vlrv+zNY+Y+36OgcVP6ruP8A2fxo6yWvmr3/AAbrryn/AN1OXcJ/6zh/Zl/Dat135TOfZ+adG4w/1c30kf31itPMN155TKHwa/rA/QyfzJWu88v3Mdj5j7F141fME+nT+SSs1n5nsar3y/cqHBP59J9Xf8WGtF75a7/szWPmPt+i08bvmcP06/hy1RZeN9jRfeWu5XOCPzub6H/GlXXvgXcpsPEy4cUt1WvoFkhGZockL3upxqUevkCPeO+s1tWUJYezNN1R4keW6OV7ob1S7LlcqgZWwskbZUkoTjnjKsCSOh6nl4b61FVUc6jWlRex975b2y7UkTUgRUyEjUljlsZJOBqJwB0pRoqkme167rNLB03hXuo1lE0s40zTY809Y0HMA+DEnJHsHUGsN1WU3hbI32tF045e7Ktxw+c2/wBEf5zV9l4WZ7/dE9wQ+aTfTn8OOqr3xrsXWPlvuVvjb89i+gX8SSr7LwPuZ7/xrsWrgp8xk+nf8OKs95412NNj5fudArIbBQCgFAau1doJbRPNLnRGNTYGTj2VKMXJ4R5KSiss5XvtxIgu7WS3t0mDSaQWcKowGDHoxPPGPfW6jayhNSkc6vdxnBxiUnc/Zgu72CFuas+WHiqAuw94Uj31qrT0QbMlCGuokzpfGTYAeBLmNfOhwj4H/LY8v4Wx7masVnUxLS+p0L2lmOpdDjddE5QoCz8O9geXXiKwzFH8pJ4EKRhf3mwMeGqqLipoh9zRa0tc/si18bdkKrQ3KjDOTG/9rSMofbgMPYB4VRZTfOJpvqa5TK5wy3ghsLl3uDpR4yuoKWIOpSPRBOCM/ZV1zTlOOIlFpVjCT1Hadh7xW18GNtKJNONQwylc5xkMAe4/CubOlKHiR1IVYz8LJWqywUBCbqehP9auvxmqyruuy/BXS2fd/km6rLBQGnf7KguCDPDFKVzjtI1fGeuNQOOgqUZyjs8EZQjLdZFhsuC3z2EMUWrGrs41TVjOM6QM4yfiaSnKW7yIwjHZYNyokjQ2psW3ugBcQxyY6FlBI9h6j3VKM5R8LIyhGXiRGW242z4zlbWMn+0C4+DkirHcVH1K1Qpr6SwIgUAAAAcgByAqkuPqgIS73QsZWLPawljzJChc+s6cZNWqtUXJMrdGD5tI3Nl7Ft7XPk8MceepVQCfaep99RlOUvEz2MIx2RmvrCKdQs0ccqg5CuiuAcEZwwIzgnn66jGTjzTJSipcmjFY7Gt4GLQwQxMRgskSISORxlQDjIHL1V7KcpbsjGEY80kbF3apMhSVFkQ4yrqGU4IIyDyPMA+6vE2nlEmk1hmrabDtoWDxW8EbjOGSJFYZ5HmozUnUm1htkVTgnlJGzeWUcy6Jo0kTkdLqHXI6HDDFRUnF5RJxTWGa9lsW2gbXDbwxtjGpIkRsHqMqAcchUnUlLk2yMYRjskZ76xinXTNGkqg50uiuMjIzhgRnmfjUYyceaZKUVLk0YbHY1vAxaGCGJiMFkiRCRkHGVAOMgcvUK9lOUuTZ5GEY7LBlvtnxTqFnijlUHIEiK4BwRnDA88E/GkZOOzPZRUuTRjsdj28BLQwQxMRgmONEJHXBKgcqSnKW7PIwjHZYN2okiL2nu5a3J1T28Tt+sVGr+Ic6nGpOPJMhKnCW6PzZu7dpbNqht4kb9YINQ9hPMUlVnLdiNOEdkStQJmjf7Ht7ghp4IpSBgF41cgdcDUOVSjOUdngjKEZboyWGzorcFYIo4lJyQiKgJxjJCjrgCkpOW7yexio7IxX+xbe4YNPBDKwGAzxq5AyTjLDpkn417GpKPJMjKnGTy0ZrDZ8VupWCNIlJyVRAgJwBnCjrgD4V5KTlzbPYxUdkbNRJCgFAKA1tpWKXETxSjKOCrDJGQfWOYqUZOLyjyUVJYZybfvh1DZ2z3MEknmFMo+lhhmCciADyz35rfQuZTkotHOuLWEIOUSrcPbxYdo2zscDWUz9IrRj7WFX3Ec02jNaySqps9C3lqs0bxyDKOpVh4hhg1yE2nlHaaTWGeZtubMa0uJYH9KNiM/rDqre9SD767cJqcVJHBqw0TcTRqRA73wt2B5JZh3GJZ8SN4gY+TX3Kc47izVybmprnjojs2tLRD7sr3HG/Gi3gHpFmlPqABRfjqb+GrrKPNyKb6XyqJStw91/ylO0bOURELMwAJ6gBefTOSc+qtVetw45MlvR4ssPY7LujufDsztOxaRzJp1Fyp9DVjGlRj0jXNq15VMZOpRoRpZx1LHVJcKAhN1PQn+tXX4zVZV3XZfgrpbPu/wAk3VZYVbeLbssF/YwR6eznMgfK5Pm4xg55davp01KEpPoUzqOM4xXUzpvraNN2Ku7NrEWpYpGj1k4C6guM593rrzgT05PeNDOD8bfezEzQ9qe0RpFYdm4C9ipaRiSMBQAeffg4zTgTxnH/ADHHhnTk+9jb52l3KIoZGLsCyho3QOB1KlgM9D8D668nQnBZaEa0JPCZ822+1nJMIVlJZnMatocRs4/RV8aSffz5Y6ivXQmlnAVeDeMmvuRtWa4kvhM+oRXMkaDCjSqkgDzQM+0869rQjFRx1RGjNycs9GY4t5ZBtS5t5Cot4YO15KSwwIienM+k3ICvXSXCUlu3+zziviuD2Sz+DZ2dv5Y3EqRRSkvJyXMbgE4zpyRgHHd6x31GVvUistEo16cnhM+499bRpuxV3ZtfZalikaPWTjTqC4znv6eunAnpye8aGcEJYb8G6S+UHsDCJjFJ2MjBVjB+UfIwG6HRjPqNWSt9Lj1zjqVRr61Lpgxwb8NC1jFI3bCWIvLMsMmpvNYpoVRzyQM8uXeBXroatTXLA4+lxT55LNLvVbKtw7OQtqwWU6H81icADllufLI5VQqUm0vUudWKy/QihvqPyiLTQezMaEMI5C5eQrpHIYCYbmx5esVZwP49ZDjfyaPsb431s+27HtTq19nq0P2ev9TXjTn31DgTxnBLjQzjJO3E6xqzyMFRRlmYgBQOpJPSq0m3hFjeObIdN67WSGaWGaOQQozMA3TAJGc8wCRjNWcKaaTW5DixabT2IjcDb099DJLJNC745RIhXsWJcKGOo5BCg+NTuKcYSwk/2V0KjqRy2Ro3g2ubs2eiw7YR9rn5bRpyB11Zzk+FWcOjo188exXxK2vRy/yWq03qtHlFuLiJp+hUE4LDqATyJznlnNZ3SmlqxyNCqxb055n1eb1WkM4t5J0WYkAJzOC2MAkDCk5HIkdRRUZuOpLkHVgpaW+ZXdmb+RpPdx300cYjnMcI0nJUFhk6cnuGSeVXSt24xcF0Ko3CUpKb2ZZNpbz2lsQs08aEp2gBPpKTgMMdcnpjrg1TGlOWyLZVYR3Z9tvFai3FyZk7A9JM8ickY8c5B5Yzyrzhz1accz3iR06s8iI2/vWn5PmurGWOQx6cHGQCXUEFTgg4PLPqqynRfEUZornV/jcoEjLvFDbW8Mt3KsfaIh59WJUFsAcz17hyyKgqcpSaiibqRik5MzvvDbLALgzx9gekmrkT0wO8nkeXXka84ctWnHM94kcas8iO/wCPdnYB8qjwc9zZ5eIxke+p/D1PQhx6fqS0+14UeJGkAafPZDmS+ME4x6iKrUJNN42LHJJpepvVEkKAUAoBQHE96tk7W2jcyK0TtHHIyxgYjhABIDLrIDZHPOSeePVXTpTo04p5/ZzK0K9WTWORR9oWT28rxSqVkQ4YeBHrHxB9laoyUllGKUXCWHudw4c75rfRCKVgLlBhgeXagfpjxPiO4+quXcUHB5Wx17auqkcPcr3GvYXKO8QdPkpPtMbfHK59a1dZ1N4MovqeUpopfD/YHl14iMMxJ8pJ4FVIwv7xwPZmtNxU0Qz1MttS4k+eyO+7W2lHaxNNMwVEGSfHwAHeT0Arkxi5PCOxKSiss85by7ae+uZJ35ajhV/UUclX3Dr4kk12adNQjpRw61R1J6mbmylv7DTcwxzRqyhtegtG6nmNXLBB9ftHjUJ8Op8rZZBVafzJHfN3ruWe2ilnQRyOoZkBJAzzHXmMjBx3ZxzrlVEoyaR16bcopskagTFAQm6noT/Wrr8Zqsq7rsvwV0tn3f5JuqywpW9tlI+09mukbsiGXWwUlUzpxqIGF99aaUkqU0zPVTdSDKzDFNDcr+TUv4WkuMywTR/m4Unzn1dMEADPXHfyFXNxcf5MPlya3KcSUvkyufP0JzZFtcQjbDxRMJWlkaHUh+U5NgrqGHHPl1Bqqbi3BN8scy2KklNpc8lf2BFPLe2ckgvXPZypI80RVIpHicaU80YUcvs9lXVHFQklj2KYKTnFvOxi2BsNlENrdJtESRThgkaIbZSGyJQ7L6OCc8/HFe1Ki5yjjmvcU6eMRlnk/Yt+4kTw3O0I5Y5EL3DyqxQhHVmOCG6E9OX/AN1nrtOMWn0LqCcZSTXU0Z9ny/lXaEnZSaHs2VX0NpZtEQ0g4wTyPIeBqakuDFZ6/sg4vjSeOn6I7ZOypli2KDDKDHLOZAY2BjBkJBfl5ufXUpzjmpz9DyEGo0+XqYLaGaG5X8mpfwtJPmaCaL83Ck+e2r0cYAGeuO/kK9bTj/Jh8uTW54k1L5MrL5p7G7aQyxjbMDQT652upIiImKOGV9OGAwScjA9eOuai2m6csrlg9SaVSON8nxDFLbNsiZ4J2SGCVJAkTO6M0ekAqBkHJ76NqXESa5s9ScXTeNl/o09uwzINq2/ktw7XMqyRskTNGVDaySw9Q6cznlU4OL0SyuRCepa44fMnIBJBtWGV4ZzHLZxQhliZgjl1JD6fQxjnnpVXJ0mk1yZdzVVPHQq+zN3WRPI7pdo6hNlRAiG3bmAJtbLy5ZJyfDvzi+VRN644267lEKTS0Szv02L3xUs5ZtnSrCCxBRiq8yVVgTyHXHI+6sttJKomzTcxbptIrKSpeXzz2akW8di8ch0FFLFXxHzAyRlP4Kuw4U9Mt9RSvnqao7aS1cL0xsy3yMHEmeWD/SvVFy/5X/3QutvKX/dSPkt3O3JCoIzZFQ+DgEuMc/HvqSa4HueYfG9imbuWA029rcTXEc0NwGFutpq0sH/pO0UZK46knoOXICtNSW8opYa3yZqUeSjJvKe2Cw7tXyWN3eRXcUhmmutcZELSdorOSjAgHkudXqyccxiqqkXOEXF8kvUtptQnJSXNs0ZLImHbhMZLGU6To5kdox83lkjv5VLVzp8+hHTyqcupvWFlq2js8vHlV2dH6SZCsA/iMA8/bUZS/jlh/Uexj/LFtfSQNlZSLs/Z8rRuYoLtnmXQSQvaKdRXGSAAw/eq2Uk6kl1a5FcYyVOD9HzNu9t3uY9sXMEb9hMIez8xl7UxspdgpGcDDHOP0j66imounFvmskmnJTklyZu3N0qXWzL5w7Wi2/Zlgjt2ThXUkqBkZJA6fonwqKWYTgt8kpP54T6YIg7Lm/J5ljhk1Nf9vbR6RkLjAYxnmV5AYA8O7rZrjxMN/ThleiXDyl9WUTe7dlHePtCOZ5PK7mMa0ktzbhFA0o6qWbOGKnJPhy7zVUk4KLWy++S2moz1J7v7YMfDZZLu5SSdSPIIBbgH/wDYSwJ9oQaT7q9uMQjhfU8+x5b5nLL+lY9zqVYTaKAUAoBQGK7uViR5JDpRFLMfAKMk/AV6k28I8bSWWeed5NpybWvS8MRJbCxoq5cqucFsdT3k9AO/Arr04KlDDZxqs3Xn8qIIh4n/AEo5EPrR0YfapFW8mijnF+jLls3fuWeM2m0CskEo0NKRiSLPoyZHJtLaW5jPLrWaVuovXDdGuFy5LRU2ZtQbWfYEXYJHG13Ll5mYlljUErEo0kasgM3UY1d9eOCuHqeyJ6/ho6Vuyobb29cXrariVnx0HRF9ijkPb1rRCnGCxFGSpWnUfzM1BG0Zjd4zpbDKHVgsgB54PLUvcSKllPKTI4ccNo9I7sbbivrdJoeQ6MvfGwxlD7OXtBBrjVKbhLDO5TqKccolarLBQCgITdT0J/rV1+M1WVd12X4K6Wz7v8k3VZYKAUAoBQCgFAKAUAoBQCgFAKAUAoBQCgFAKAUAoBQCgFAKAiN493or5UEhdGjYPHJG2l42HeDg/wDmKsp1HB8iupTU1hmns3dFLczSLNO9xKhTyiRw8iDu05XGAQDgjuFSlWcsLCwuh5Gio5eXl9Te3d2FHYxGOMsxZmd3c5eRm6sx+HwqFSo5vLJU6agsIlagTFAKAUAoD8Iz1oCN2Nu/bWes28SxlySxHU5OcZPRR3KOQqc6kp+JkIU4w8KOM8T5vKdqNHCuWURxAKBl26+85bTz/VrpWy00ss5l389bCG9HDmaxtzcGWORF0awAVZS5C8uoYaiBnI9lKV1GctODyraOnHVk091N1J9rNIwlVRHoDO+pieWlQAOuFXHMjuqVWtGkksEaNCVbLbNa72X+Tb9Y7pVdI5I2bI82SMsDqwe4rnlz5gjnUlPiU8xIunwqqUjvm2thwXsPZTIGT9HHIpy5MpHQ/wDnSuTCpKDyjsTpxmsM+thbGisoVhgXSg5nvZierMe8n/QDAwKTnKbzIQhGCxEkKgTFAKAjtiWDQLIGIOuaaQYz0kcsAcjrg1OctWOyIQjpXuyRqBMUAoBQCgFAKAUAoBQCgFAKAUAoBQCgFAKAUAoBQCgFAKAUAoBQCgFAKAUAoBQCgFAaMuyIGmWdokMyZCyaRqGRjr38ievTJqSnJLTnkR0RzqxzMW8uyfLLWWDUF7RcBiNQUghgcZGeYFe056JKR5Uhri4kZuHur+TIpEMgkZ31agujA0gAYyfAn31OvW4jzghQo8KOMkntLd+2uZElnhSR4wQpYZABOeY6Nz6ZBxk4qEakoppMnKnGTTaJMVAmKAUAoBQCgFAKAUAoBQCgFAKAUAoBQCgFAKAUAoBQCgFAKAUAoBQCgFAKAUAoBQCgFAKAUAoBQCgFAKAUAoBQCgFAKAUAoBQCgFAKAUAoBQCgFAKAUAoBQCgFAKAUAoBQCgFAKAUAoBQCgFAKAUAoBQCgFAKAUAoBQCgFAKAUAoBQCgFAKAUAoBQCgFAKAUAoBQCgFAKAUAoBQCgFAKAUAoBQCgFAKAUAoBQCgFAKA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5" name="Picture 11" descr="http://tx.technion.ac.il/~gev/img/Techn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564188"/>
            <a:ext cx="34290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myleapmagazine.ca/wp-content/uploads/2012/08/slee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96952"/>
            <a:ext cx="2680617" cy="135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profile.ak.fbcdn.net/hprofile-ak-snc4/50496_19063516736_1164_n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988840"/>
            <a:ext cx="1905000" cy="32766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1317625" y="0"/>
            <a:ext cx="782637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en-US" sz="3400" kern="0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We can’t see the milky way </a:t>
            </a:r>
          </a:p>
        </p:txBody>
      </p:sp>
      <p:pic>
        <p:nvPicPr>
          <p:cNvPr id="35843" name="Picture 6" descr="http://zealousgood.com/wp-content/uploads/2011/07/chicago-night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5559151" cy="370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4" name="Picture 2" descr="http://www.baptistjerusalem.com/hai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6355380" cy="23759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he-IL" sz="4000" dirty="0" smtClean="0"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>קיטוע השינה</a:t>
            </a:r>
            <a:endParaRPr lang="en-US" sz="4000" dirty="0" smtClean="0">
              <a:solidFill>
                <a:srgbClr val="C00000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6867" name="Picture 4" descr="http://t2.gstatic.com/images?q=tbn:ANd9GcSkZ9iOx0TAIuqnoP9arL1li-7JgMJ1G8Yi03h9QNTobGtIIIt7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600" y="1143000"/>
            <a:ext cx="2946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http://www.fotoblur.com/imgs/0/0/0/0/2/3/3/4324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2788" y="4610100"/>
            <a:ext cx="335121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http://a.images.blip.tv/Tvjersey-TheStationAgents6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810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2" descr="http://i.dailymail.co.uk/i/pix/2010/09/01/article-1308182-08BAD07A000005DC-510_468x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66850"/>
            <a:ext cx="33639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4" descr="http://bepositivemom.com/wp-content/uploads/2011/03/sleep-deprived-m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990600"/>
            <a:ext cx="30384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2" descr="http://positivepsychologynews.com/ppnd_wp/wp-content/uploads/2008/12/airplan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075113"/>
            <a:ext cx="266700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8" descr="http://www.textually.org/textually/archives/2011/07/27/sleepapneadisorder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00" y="3276600"/>
            <a:ext cx="2857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6" descr="http://www.dreamstime.com/teenager-girl-bed-cell-phone-thumb65871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3200400"/>
            <a:ext cx="23622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pic>
        <p:nvPicPr>
          <p:cNvPr id="37891" name="Picture 2" descr="http://media1.onsugar.com/files/2012/10/40/5/192/1922729/417e2252c5a74385_coughing.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41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http://0.tqn.com/d/pediatrics/1/0/P/L/nebuliz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622550"/>
            <a:ext cx="41910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0" descr="http://www.familyconnect.org/images/parentsite/Dylan_doitmyselfop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82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 descr="http://candornews.files.wordpress.com/2012/07/anxiety_depression_may_raise_stroke_ris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2667000"/>
            <a:ext cx="32004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2" descr="https://encrypted-tbn1.gstatic.com/images?q=tbn:ANd9GcS550tELwzaIx4w2eFSw8LhUnfePCpUhwQ2QjPU76ZPNuWhYdL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849813"/>
            <a:ext cx="297180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4" descr="http://img2.timeinc.net/health/images/slides/burn-gerd-man-bed-400x4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860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3" descr="http://www.theparentszone.com/wp-content/uploads/2009/10/diabetic-child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0"/>
            <a:ext cx="22098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5" descr="http://static.cnhi.zope.net/birmingham/metro/enidnews/cancer-awareness/images/18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725" y="0"/>
            <a:ext cx="3851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2" descr="http://media.rbi.com.au/6M_Media_Library/Images/coughwe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4648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גם זמן אבל גם איכות </a:t>
            </a:r>
            <a:endParaRPr lang="en-US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" name="Picture 2" descr="http://www.cnsspectrums.com/userdocs/ArticleImages/0805cnssupp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5616624" cy="474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מחלה השינה הנפוצה </a:t>
            </a:r>
            <a:endParaRPr lang="en-US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1628800"/>
            <a:ext cx="8229600" cy="4525963"/>
          </a:xfrm>
        </p:spPr>
        <p:txBody>
          <a:bodyPr/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נחירות מתרחשות ב7-13% מילדים בגיל גן וגיל בית הספר.</a:t>
            </a:r>
          </a:p>
          <a:p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דום נשימה השינה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נמצא אצל 2-3% מכלל הילדים בני 2-8 שנים 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708920"/>
            <a:ext cx="739856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25000"/>
              </a:lnSpc>
              <a:spcBef>
                <a:spcPct val="40000"/>
              </a:spcBef>
            </a:pPr>
            <a:r>
              <a:rPr lang="en-US" dirty="0" smtClean="0">
                <a:latin typeface="Monotype Corsiva" pitchFamily="66" charset="0"/>
              </a:rPr>
              <a:t>(</a:t>
            </a:r>
            <a:r>
              <a:rPr lang="en-US" dirty="0" err="1" smtClean="0">
                <a:latin typeface="Monotype Corsiva" pitchFamily="66" charset="0"/>
              </a:rPr>
              <a:t>Corbo</a:t>
            </a:r>
            <a:r>
              <a:rPr lang="en-US" dirty="0" smtClean="0">
                <a:latin typeface="Monotype Corsiva" pitchFamily="66" charset="0"/>
              </a:rPr>
              <a:t> et al., 1989; Ali et al., 1991; Ferreira et al., 2000; O’Brien et al, 2003)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תחלואה של דום נשימה השינה</a:t>
            </a:r>
            <a:endParaRPr lang="en-US" sz="3600" dirty="0" smtClean="0">
              <a:solidFill>
                <a:srgbClr val="C00000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76600"/>
            <a:ext cx="8229600" cy="4495800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</a:rPr>
              <a:t>Sleepiness</a:t>
            </a:r>
            <a:endParaRPr lang="en-US" sz="24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</a:rPr>
              <a:t>Cardiovascular</a:t>
            </a:r>
            <a:endParaRPr lang="en-US" sz="24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</a:rPr>
              <a:t>Metabolic</a:t>
            </a:r>
            <a:endParaRPr lang="en-US" sz="24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dirty="0">
                <a:latin typeface="Times New Roman" pitchFamily="18" charset="0"/>
              </a:rPr>
              <a:t>Neurobehavioral </a:t>
            </a:r>
            <a:endParaRPr lang="en-US" sz="24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</a:rPr>
              <a:t>and </a:t>
            </a:r>
            <a:r>
              <a:rPr lang="en-US" sz="2400" dirty="0">
                <a:latin typeface="Times New Roman" pitchFamily="18" charset="0"/>
              </a:rPr>
              <a:t>Cognitive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9220" name="Picture 4" descr="http://sleepapneadisorder.info/wp-content/uploads/2011/05/sleep-apnea-fa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54006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4" descr="http://midliferocksblog.com/wp-content/uploads/2009/09/bad-sle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18272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3501008"/>
            <a:ext cx="2088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he-IL" sz="2400" dirty="0" smtClean="0">
                <a:latin typeface="David" pitchFamily="34" charset="-79"/>
                <a:cs typeface="David" pitchFamily="34" charset="-79"/>
              </a:rPr>
              <a:t>ישנוניות </a:t>
            </a:r>
          </a:p>
          <a:p>
            <a:pPr algn="r">
              <a:buFont typeface="Arial" pitchFamily="34" charset="0"/>
              <a:buChar char="•"/>
            </a:pPr>
            <a:r>
              <a:rPr lang="he-IL" sz="2400" dirty="0" smtClean="0">
                <a:latin typeface="David" pitchFamily="34" charset="-79"/>
                <a:cs typeface="David" pitchFamily="34" charset="-79"/>
              </a:rPr>
              <a:t>מחלות לב </a:t>
            </a:r>
          </a:p>
          <a:p>
            <a:pPr algn="r">
              <a:buFont typeface="Arial" pitchFamily="34" charset="0"/>
              <a:buChar char="•"/>
            </a:pPr>
            <a:r>
              <a:rPr lang="he-IL" sz="2400" dirty="0" smtClean="0">
                <a:latin typeface="David" pitchFamily="34" charset="-79"/>
                <a:cs typeface="David" pitchFamily="34" charset="-79"/>
              </a:rPr>
              <a:t>בעיות מטבוליות </a:t>
            </a:r>
          </a:p>
          <a:p>
            <a:pPr algn="r">
              <a:buFont typeface="Arial" pitchFamily="34" charset="0"/>
              <a:buChar char="•"/>
            </a:pPr>
            <a:r>
              <a:rPr lang="he-IL" sz="2400" dirty="0" smtClean="0">
                <a:latin typeface="David" pitchFamily="34" charset="-79"/>
                <a:cs typeface="David" pitchFamily="34" charset="-79"/>
              </a:rPr>
              <a:t>השמנה </a:t>
            </a:r>
          </a:p>
          <a:p>
            <a:pPr algn="r">
              <a:buFont typeface="Arial" pitchFamily="34" charset="0"/>
              <a:buChar char="•"/>
            </a:pPr>
            <a:r>
              <a:rPr lang="he-IL" sz="2400" dirty="0" smtClean="0">
                <a:latin typeface="David" pitchFamily="34" charset="-79"/>
                <a:cs typeface="David" pitchFamily="34" charset="-79"/>
              </a:rPr>
              <a:t>סוכרת </a:t>
            </a:r>
          </a:p>
          <a:p>
            <a:pPr algn="r">
              <a:buFont typeface="Arial" pitchFamily="34" charset="0"/>
              <a:buChar char="•"/>
            </a:pPr>
            <a:r>
              <a:rPr lang="he-IL" sz="2400" dirty="0" smtClean="0">
                <a:latin typeface="David" pitchFamily="34" charset="-79"/>
                <a:cs typeface="David" pitchFamily="34" charset="-79"/>
              </a:rPr>
              <a:t>הפרעות ריכוז וקוגניציה</a:t>
            </a:r>
            <a:endParaRPr lang="en-US" sz="2400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                  Cancer </a:t>
            </a:r>
            <a:endParaRPr lang="en-US" sz="4800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981200"/>
            <a:ext cx="342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581400"/>
            <a:ext cx="35353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6025" y="1981200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http://blog.latism.org/wp-content/uploads/2013/08/420-info-graphic-war-on-cancer.imgcache.rev133346777295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685800"/>
            <a:ext cx="2133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http://oxfordbrc.nihr.ac.uk/wp-content/themes/oxfordbrc/images/banner-canc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36575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2564904"/>
            <a:ext cx="2899048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Disrupted Sleep Awakes Cancer 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איכות השינה </a:t>
            </a:r>
            <a:endParaRPr lang="en-US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62379"/>
            <a:ext cx="5017368" cy="484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ace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764704"/>
            <a:ext cx="5940947" cy="47525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למה</a:t>
            </a:r>
            <a:r>
              <a:rPr lang="en-US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 אנחנו ישנים </a:t>
            </a:r>
            <a:endParaRPr lang="en-US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liftforlife.com/content/images/stories/body/why-we-sleep.jpg"/>
          <p:cNvPicPr>
            <a:picLocks noChangeAspect="1" noChangeArrowheads="1"/>
          </p:cNvPicPr>
          <p:nvPr/>
        </p:nvPicPr>
        <p:blipFill>
          <a:blip r:embed="rId2" cstate="print"/>
          <a:srcRect b="7549"/>
          <a:stretch>
            <a:fillRect/>
          </a:stretch>
        </p:blipFill>
        <p:spPr bwMode="auto">
          <a:xfrm>
            <a:off x="685800" y="1676400"/>
            <a:ext cx="76168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ActiGraphy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4041294" cy="441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1668864"/>
            <a:ext cx="30262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Monotype Corsiva" pitchFamily="66" charset="0"/>
              </a:rPr>
              <a:t>Objective </a:t>
            </a:r>
            <a:r>
              <a:rPr lang="en-US" dirty="0">
                <a:latin typeface="Monotype Corsiva" pitchFamily="66" charset="0"/>
              </a:rPr>
              <a:t>24 hour sleep/wake </a:t>
            </a:r>
            <a:r>
              <a:rPr lang="en-US" dirty="0" smtClean="0">
                <a:latin typeface="Monotype Corsiva" pitchFamily="66" charset="0"/>
              </a:rPr>
              <a:t>measurement </a:t>
            </a:r>
          </a:p>
          <a:p>
            <a:pPr>
              <a:buFontTx/>
              <a:buChar char="-"/>
            </a:pPr>
            <a:r>
              <a:rPr lang="en-US" dirty="0" smtClean="0">
                <a:latin typeface="Monotype Corsiva" pitchFamily="66" charset="0"/>
              </a:rPr>
              <a:t>Sleep </a:t>
            </a:r>
            <a:r>
              <a:rPr lang="en-US" dirty="0">
                <a:latin typeface="Monotype Corsiva" pitchFamily="66" charset="0"/>
              </a:rPr>
              <a:t>latency</a:t>
            </a:r>
          </a:p>
          <a:p>
            <a:r>
              <a:rPr lang="en-US" dirty="0">
                <a:latin typeface="Monotype Corsiva" pitchFamily="66" charset="0"/>
              </a:rPr>
              <a:t> Wake after sleep onset (WASO)</a:t>
            </a:r>
          </a:p>
          <a:p>
            <a:pPr>
              <a:buFontTx/>
              <a:buChar char="-"/>
            </a:pPr>
            <a:r>
              <a:rPr lang="en-US" dirty="0">
                <a:latin typeface="Monotype Corsiva" pitchFamily="66" charset="0"/>
              </a:rPr>
              <a:t> Sleep efficiency</a:t>
            </a:r>
          </a:p>
          <a:p>
            <a:pPr>
              <a:buFontTx/>
              <a:buChar char="-"/>
            </a:pPr>
            <a:r>
              <a:rPr lang="en-US" dirty="0">
                <a:latin typeface="Monotype Corsiva" pitchFamily="66" charset="0"/>
              </a:rPr>
              <a:t> Energy expenditure</a:t>
            </a:r>
          </a:p>
          <a:p>
            <a:pPr>
              <a:buFontTx/>
              <a:buChar char="-"/>
            </a:pPr>
            <a:r>
              <a:rPr lang="en-US" dirty="0">
                <a:latin typeface="Monotype Corsiva" pitchFamily="66" charset="0"/>
              </a:rPr>
              <a:t> Metabolic rates</a:t>
            </a:r>
          </a:p>
          <a:p>
            <a:pPr>
              <a:buFontTx/>
              <a:buChar char="-"/>
            </a:pPr>
            <a:r>
              <a:rPr lang="en-US" dirty="0">
                <a:latin typeface="Monotype Corsiva" pitchFamily="66" charset="0"/>
              </a:rPr>
              <a:t> Steps taken</a:t>
            </a:r>
          </a:p>
          <a:p>
            <a:r>
              <a:rPr lang="en-US" dirty="0" smtClean="0">
                <a:latin typeface="Monotype Corsiva" pitchFamily="66" charset="0"/>
              </a:rPr>
              <a:t>Physical </a:t>
            </a:r>
            <a:r>
              <a:rPr lang="en-US" dirty="0">
                <a:latin typeface="Monotype Corsiva" pitchFamily="66" charset="0"/>
              </a:rPr>
              <a:t>activity intensity</a:t>
            </a:r>
            <a:r>
              <a:rPr lang="en-US" dirty="0" smtClean="0">
                <a:latin typeface="Monotype Corsiva" pitchFamily="66" charset="0"/>
              </a:rPr>
              <a:t>,</a:t>
            </a:r>
            <a:endParaRPr lang="he-IL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>
                <a:latin typeface="Monotype Corsiva" pitchFamily="66" charset="0"/>
              </a:rPr>
              <a:t>heart rate R-R intervals</a:t>
            </a:r>
          </a:p>
          <a:p>
            <a:pPr>
              <a:buFontTx/>
              <a:buChar char="-"/>
            </a:pPr>
            <a:r>
              <a:rPr lang="en-US" dirty="0">
                <a:latin typeface="Monotype Corsiva" pitchFamily="66" charset="0"/>
              </a:rPr>
              <a:t> Subject position</a:t>
            </a:r>
          </a:p>
          <a:p>
            <a:pPr>
              <a:buFontTx/>
              <a:buChar char="-"/>
            </a:pPr>
            <a:r>
              <a:rPr lang="en-US" dirty="0">
                <a:latin typeface="Monotype Corsiva" pitchFamily="66" charset="0"/>
              </a:rPr>
              <a:t> Ambient light levels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?? </a:t>
            </a:r>
            <a:endParaRPr lang="en-US" dirty="0"/>
          </a:p>
        </p:txBody>
      </p:sp>
      <p:sp>
        <p:nvSpPr>
          <p:cNvPr id="231426" name="AutoShape 2" descr="data:image/jpeg;base64,/9j/4AAQSkZJRgABAQAAAQABAAD/2wCEAAkGBxQSEBQUEhQUFRUUFxcaFxUYFhcUGBYUGhQWFhoZFxcYHSggGBolHRYUITEiJSkrLi4uFx8zODMsNyotLisBCgoKDg0OGxAQGywmICYvNzQvLzIsLCwsLDQvLCwsLCw0LCwsLCw4LCwsLCwsLCwsLCwsLywsLCwsLCwsNCwsLP/AABEIANkA6QMBEQACEQEDEQH/xAAcAAABBQEBAQAAAAAAAAAAAAAAAQIDBQYHBAj/xABAEAACAQIEAwYEAwYEBQUAAAABAgMAEQQSITEFBkETIlFhcYEHMpGhFCOxQmJygtHwJDNSwZKisuHxQ1Njs9L/xAAaAQEAAgMBAAAAAAAAAAAAAAAAAwQBAgUG/8QANhEAAgECBAMGBgEDBAMAAAAAAAECAxEEEiExBUFRE2FxocHwIjKBkbHR4SNC8RQzNFIGJGL/2gAMAwEAAhEDEQA/AO40AUAUAUAUAUAUAUAUAUAUAUAUAUAUAUAUAUAUAUAUAUAUAUAUAUAUAUAUAUAUAUAUAUAUAUAUAUAUAUBm+ZuKSxORET3Iw5AyEuWYgDvA2ACN65vKtWVcROai3HkuVlv4p7bj+WONtMFEmpdSytYDYgMpA89QeoomYw9aUlFvaSuu7bT9GhrYthQBQBQBQBQHn/HxWZu0jsujHOtlPmb6Vv2c72s/sB8WIRvlZW0B0IOh2OnSsOLW6BLWoCgCgCgCgCgCgCgCgCgCgCgPJxPiCwJncMQSFAUXJY7AXNaVKihbvdjeEHO9uSuZ+TnE58iwd618rSqrEb2AAPet0Nh51EqzzKOl+l9SR0llza2620NHgMYk0YeMkqbjUFSCCQQQdQQQanTuQtWPRWTAUAUAUBFipskbvYtlUnKNzYE2HnRmlSWWLla9kZqKQ8RhEsYWM2dHuSSSBooIsLd69+mum9aJ5kUsPVeKpZ0rXumergPBXiKF7ARLlUAglu6AS1hYDyHgDW1i1Cm9L8tjQVkmGPIBuQL7XNr0uZUW9kebA8VgnLCGaKQr8wR1cruBcA6bH6VrGUZbMkq0KlLSpFrxVj2VsRBQGY5pxjtIMOpZFMeaUgC7KxKhFJ2+V7ka7a1NBqEc/O+ndbn+jBz7ml5InBQJFGgAQ5UJdz0AsSLa/Q+NW8Gqc1Z3be+9kuphmg4Czp+GlyIkrMquMoXMJGCsDa1js3qBpVaeXPKMXePL6e/sZOkVXMhQBQBQBQBQBQBQBQBQBQBQGd5zXuQMT3RMoI6HMGCk+Ya1vWq9dfFB9/p7sT0X8M13e/5MRjsCqY2FrkdozMST+0LWA8tvrUFajFV4S2u/wtETUqsnRlHov8m15TBEmIsBkLISdj2uTvDz7nZG/nuelxfM7e/aKr+VGkrc0KTmHirRlYov82QXzGxCIHQMSCdTZjbpceVjvFK2ZmV1MlxDnKTDyGJpyx0JYwqzITrY2Kgi1jsTV2lh3VipqK+71/P5JYwzK9i+4RzOzSRCYw9nMO5Kl1Ge1wCGP7WtvPSoHSjJSyp3XLfT7cjTKne25Y84SSLgZmiJV1UEFSQQA6k6jyvVSWxQx7msPLI2n3b7q/kYzkbmCVsYsUkjMjqQATcBrM317p+tRwbucTheKquuozk2ndW8NTplTHpzzcSxqQQvLIbJGpYnfQeXjWspKKuyWhRlWqRpw3bscZ41KY8LHLPH2+JxBYWlLOqhiWNlJsumUWFt6rWyQTavJ9e87iksRiZ04Ty0or+3T5dPq93cteV+IsYcNikXs2RhEyJYB4TKilQGv4LbW9xvUlOV4JlLF0VTxMqd209dd72bu/XuOhScywK5Ul7KxVpMpyBgbEFvI3F9rircabltucGri4U9ZJ5b2vbRcvH62se/CcQilv2ciPbfKwb9K1cJJXaJIYilUk4wkm13lLxvhDdqZogXLkCRdLgBbArc7aDTzJ8a2vmjZ8tiYx3FsI002HKAHI1yjDvkkr3QCNG01va3W1TUnkjKLT1+xhmjwmHAxCriUeNboYyQuR5AxsGYE63CkDTbXcXiSsrrcFrxrmzC4SQRzSWcgGwVmyg9Wyg2relhatWOaK0DZdRuGAKkEEAgjUEHUEGq7VtDI6gCgCgCgCgCgCgCgCgCgKaTjUM3aQwtHLKo/wAs7HUC/e0YDQm1VliIVU402myw6E6bTqKyPAnJ4HZfmt3L3BVWtqD3CRdSBcXN9KkVNq1n6mjqJ3ujQYHBrCgRBoNz1Y2Aux6nQa1JGKSI5SbPRWTBmuYoSs6ykdzswhYC/ezkjP4DvaHbVr9KkWsbGeRjudcOqxGRVQOxCs5GpS21wPFV9qtYKTc0nd21S7ySk9T2DhwXAGIMCOybvHa5BbN5am/lUMarddVHvc1Unmub7h2LDwROQVzojZTcst1BsfMXqGatJpGr3MhyxwmaDiE7mM9k3aBXutiC6sul7+PTxqGMWmcbB4SrRxM5NfC7/nQ3AJ8KkOwUvPS34bixlzfkvp7bi3Ub+1R1b5HYt4FxWJg5OyuYXmORTw12D5vy1s4sxIOUEi1hqD96Tf8ATfgbYeL/ANXFNf3bPxDCIi4PCwrZRMIxroRcZy1gfmJ+7VtRsorwK/EXOpWm3/2s+el/4t4FlzGzRQBIU0YkEBQwA3tY+JNWKWVtuZyce60KcYYdbu22x4uCzduzpKPzIwcrr3Ta9iDl0Njb61JU/p2cNmVcI/8AVqcK6TlHS/PX/BueUscZcKmc3kS6uOoIJAv55bfeoq0bSutmW+G1XKioSfxR0fXu8uZc1EdA83EMbHBG0kzBEW12Ow1sPe9q3hCU5ZYrUHI+bY8HisW06Y1FWTLnBimZlKqEugC964UaEjW+tdrD9tTp5HDbbVfs0djonKfMGFnUQYZ2PYIosylSUACg677C/qK5mJoVIPPPmbJmhqqZCgCgCgCgCgCgCgCgEZgASdANz5VhtJXZlK7sjlMLYbBY3t1n7YKz5Y0U37ylbO57ul9xvYaCuDGVChUzwlfu/k7Uo1q1PJONn1/g6Jy9xpMXD2qAjUgqbEqR6eRB967NCvGtDMjk1qLpSyss6mIgoBk0SupVgGVgQQdQQdwaynZ3QKDiPK6uGCkFDY9nIDILi2zE3A087HXyqSNSzvs+q0NlIiXldlRCsoMkbFkDKOzU3YBbAXIVWsLncX8LFUSe3v8AkXPDzZzlJg1jXsF7WTMTma6hVIFxl3v4XFqs4XCRqttvRElOmpFxyfzCMdAXy5HRsrruL2BuD4EH9aixVDsZ2T0NKkMrsXjMALnQDc+AqsapNuyKOPmvDSLJ+HkE7oB+XGCzasEvl3KgsLkaAa1GqsZL4XcuVMBXpNKtHKur8L28eiKSDkyUpnMwSR5TLLFlDQlmUhlA0YAmzbnX7Iwa5mKuIhJ2y6WsnzSvp3X77Hvn5aEUXaBjLNGQ5ZgoLZYihRcq90G7EDXU1JBdeZSxM20nFWUbu2uu/n+iv4tP/hnYG100Phe3h61vTXxor4uVqEmnbTcr+UsAqR9rfM0nXWwUEgAX97+ftW1ablLUh4bh4UqCcdb6t9TQcmj87GEnvdomg2CZO77/ADE+1KnyxGFt29Z21uvtbT+TU1EXzB/GCcjBxINM8y3PkEc/rY+1dDhq/qN9xrI5dxuFUxM6RiyRyOi6k91WKgknqbX9661GTcIuW7Rqzc8gIo4xII1yr+FS4AsAWjwzE+V2JNc/FtvDK/8A29WbLc6pXJNgoAoAoAoAoAoAoAoCPERZ0ZTswI+otWJLMmjMZZWmcBxSFJWVtwWBHgynX/f6V5Jwcbxe6Z6TNd3WzN/8JMPIqzNp2LEAa65xrt00b9K7XDYys5cvVHLx7joufozoddQ5wUAUAUAUBynnXmjCYpzFJBKexdlWVXVWuDlaykEFSR18BtXZwuGqU1mUlrysWqcJR1uHL/O2FwUfZw4eazNmd2dczNYC+mmwGgsKVcFOrLNOS+xiVJyd2zfcZBxXD5fw5uZ4G7PpmzxnKPK97e9cWtTdpQe+wwtRUa8Jy/taf2ZyP4c4V8Hju2xgbCoqOLzAxZ2bQKoaxbxuNBlHiKoUY9nP4tD03EaixeHtR+Jt301t49DuGGnWRFdGDKwBVgbgg7EEVfTvqjyUouLcZLUkrJqZ3i/AbhzEqlWAvD8oJB1yG4AJHTQXA1rdS131K06VotJJxfL9cikk4XiYsLJlRYlVu53s7rHcXYgXUtcsQM1rb2rOjd2aNVI03GKsuXcvff4mr4DBCsWeAECU52JJLMx07xJO1rW200rWV72ZNQyuGaK3113+vvwLEtWpMeXG4aKYBZURwGDAMoYBhsbHrW0ZyjrF2B89Y6clpv35cx+sv/6r0cVbL4fojO+cvRhcNBoA3YxBjbU2jA1PW1eerSvN+LJEWlRgKAKAKAKAKAKAKAKAaWoDFfEbhkbYYyoiiSNw7MFAZlIytcjU7g+1UMfRz0rxWqLuCq5alm9GVfwsxTJ2ykHszlKmxtmFxoeuhH/DUPDFNKV1oyTHuLtZ6o6Ks99q6pzhwegHA0B4uLcYhwqZ53CA7Dcn0A1NT0MNVru1NXIa1enRV5uxTYXn/BOwBkaO5sGdGVT/AD2yj3IqSeCqRdk030TTf2NY4mElfVLvRyLmWEx47EoR/wCpIfQGTMp9CrD7V1aUrxg+79fo6kXdJlUXAIJ819Dv+q29zUst00bM2snNc+H4LhxCxVjLLHnsCciksAt/4gL/ALteb4tJwqfDz/R0eFYWjWrTdVXstF3nOcfj5JmMkrtI5v3nYsdL6a9K4zu38R6KKjCFqaSS5bI7r8IMb2nC4xe5id0++cD6OK6OHd4HkuLwy4lvqk/T0NtU5ywoAoDB8/XwsSiAtGJpXaQqzC7WBtvoDcmw8KtYf4nryOJxZujTXZ6Znr9iH4ecad5Ghclu4WF9bEED7g/apMVFZVLmVOB1ZqrKm3eLV/B/ybaZb1RPTGWk5EwzMxKE53zsMzWza+B0HeOm2tWFiqytrtoYsjUwRlQB4VXMnpUmgMZzxzPPDiIcJhAolkUu7sMwSMGwsNrkg/asl2hTpxpOtVTavZK9r9dSl4bzhjsPM6YqN8QuW4KKq69LMABbe41I/XZ5WtDo1ocNr0oOm+zlz3fvuen603LHPEOMk7Iq0UutlY3DW3AOneHgQKw4W1Icbweph6SrQkpw6rl/Bqq1OOFAFAFAIaAQoKAY+HU9BQDUwqjYAUBJkAoDIYv4h4dZGSOOWYgGxRQQSPU3y30vb610pcNnTgpVZKN+T399xRjj4zk404t258jNx4vH4xu0eaTDrfuol0+3h63JqWviMNRXZ0IKXVvX35EdKjXqvPVk13LQr8U6Pi1bF4xZgi5QrWuCCSAxUZdyd9dq1hUxHYOFOFk+a/k2lTo9qpTndrqaDG8PjngZBlKupAIsdCNxXMV4S70X9JLxMzx6WaCNoJZnkhkiFi6glZY5I2QZwLi9ioBNtTXTw1VVamZpJ30tpvdPx69SGm+wnG7eXnfWxlMDKElViAQkqNY6ggMrkEdQdauzjeMkdRrRnRvjBhwcFCYk7sUlrKuiqUPQbC4H1rymKTlG5d4JWjCtJSe69Tjan9T/ALmqLPTRdtO9+rPpDkfg8WEwaJAXKyWlJchiWdF6gAWsFG3SunTiox0PE4yvOrV+PdafY0QNSFUW9AIWoDlHGebjilMcsadne62uGW17ENr3reVtdq6EKKjqtzyOK4jUr3jJLL05+N+v0Lbk3FYCFmZWlErjKTJY2W4JC5BoLgEkjpUdSlVmXMFjsDh1rdN82r+aN6jBgCCCCLgjUEeIqo1bRnoIyUkpRd0x4WsGwoFAU3OeKkh4fiZIrh1iYqRuPEjzAufahZwkYyrxUtrmG5Z4GkapMSzysgzOzEk5rMdz41m5nEYmrVeWb0T26Hr4zzBh8MQsrHMRfKozG3n0HvRJs2w2Ar4hXgtOpmcU6YueOXAyBJlILBhlYZSCHUbMR/S9bXaVmdalXxHD6E6NaN4vbpruW3EOKcTw/wCb+IMqjVhkQWHW6gWI9LGkcr0ZjA1uH132Nakot7NN/k23JnNS46M3AWVLZ1GxB2ZfLy6fQnEo5SpxXhcsFNNO8Hs/R+9TSVqckKAKAKAKAKAqObpcuBxBzBSYnAJIXvFSAAT1Ow9as4NN14aX1RBiWlRlrbQ51yJCpgZ7d5nbN7WsPpb61a4tOUsRr00K/DYxjR0IPiBxRo40hQle0uWI0OQW09yft51jhtGM6jlLkMfVcIJLmYSSAiNX0szFR46C5NvDYe9dnt12vZJcrnL7F9n2jfM3vw9dvw7A3yhzl+gJt5X/AFNcbiiXaq29tTq8Pb7LXqWHNeHaTDMqre9r+OUG5tfrYWHrVKhOMKilLkWqsXKDiiLg/J+ExEUc6dpkkAYAkXt/pbToQRViria0JOLZLCu5RujdRMFFUjB8+804crjsQgF/znIA10Ziw+zCuZUi87R7bC1Y/wCmhNu2i/R3rlKbLgcMrghlhjBHUEIBY+ddCmrRSZ5HFyUq83HZt/kuRPetyuOD0A2du438J/SiMS2ZwKP529F0/wCKuotzw0vkX19CSOa0lvAAg+5B/vzrKeppKF4XOx8kTl8DESbkZx9HNvtaqGI/3Ges4S74SHdf8l9UJ0RaAxXxVxMgw0MMbFBiJ1jdgbHs7Elb9L2oXcGrZ584q68ev0IcFAI41RdAoAA8gLChTbbd2c85u4BP+IaRQZRI2hGmXoA3kB18qkUkkejwfFKNPD5WrOK26menR8PKQGs8ZuGHQjWtt0deE4YqgpNaSWx2LhmKE+Hjkt/mIrEeqgkVCeIqwyTcejMpyHjEw3FZBI3ZRgSqCwKgguMq36DS9zp3alesT1uMVbF8PhGEXJqzdteWp2kG+1RHjmrC0AUAUAUAUBzD4rSu2Lw0LEiJwLHYFzJlf3C5PTN513OG1FTw9Scfm9Lf5OTjoOpXhGXy+ty0wWHWNAqAAAaAVxJScnd7nVUVFWRX8X4HFiHVpASVBA1I0Nr7egqWlXqUr5Ha5pUowqWzK9jnvMYvimijWyxWVVUeIDE2HUk/YV28C/6XaTer3bORjLup2cVouSOjcIwYhhRF2UfU7k+5vXCq1HUm5vmdinBQioojx0rySphYQokmVyHY2VFUDMbbs1jcCt6MIu857LzNakpK0Y7s2PDuGJhsPHEDZI1CgmwvbqfMm596gxFeKbqVGkvI2ilCKXQp5+NhpHSGMuENme9he17Add65c8TiK8c2ESt1fPwXqzVylL5SHDRYdpu1eFBLaxcrZwNt/D0rnQ4xWoVVTxtO3/0vb8mYWJqRWSV7eX2NJFhgBptXpFJNXJj0LHWQPC0AtqA5X8R+GxYd1MCBC6Ox3N2B03Og8hVyhNtNs83xOhTpzhGKsn6syaoTKAASStgALk630AqduzucuMXKNl1OwciwPHgkEilGLOcrCxALaXHTxqjWkpTuj1XDqUqVBRluM+IfF5MNw+SSI5XJVA3Vcx1I87A/Wo0rs7nDqMa2IUZ7HG+F8z4mOYSdtIzrqCzs1/FWudQfCpsq2PaU6FCpTdGcFZ9yR2viuAXieAjKnIzCOaJrXySgXF/LUqfU1DseJi3ha8oS1WqfevepmuA8S/EQhyApuykA3F1YqSDYaG16wRYij2VRwuUHPvGJIgkcd1zglnA6bAA9Dv57VvBXOnwjCU6zc6mtuRiMDw2XEm0YJudXOw8Tfqd62ckjrYziNKhFwWsui5HX+EYYRQpGNkUKPQC1RHkZScpOT5mY+Iqoscb6Z89vMrlYn7ha3pvU7v8A49WlTryttbX7q3qdH5BVxw3Ddr8xS/8AIWJQeyFRWstzn8UqRni6kobX8+fmaCsFAKAKAKAKAwvxfxGXBItgc8o1tqMqs3dPQkgajoDXU4TCMqrcuSOfxGco00lzZBwhSsMYLFiFF2JuSbb3rnVXebdral6CtFI9bVobHM+b4HOMKKpOdVICjfcG9vm2G+167HD5U1Tcp8nzOXjVUc1GHM10eLOGwSvKO9HGuZbi5IAFr+JrnyiqtdqGzehei3CknLkjUcvcuSLifxOJKBlQpFGhLBA1szMxAuxsBoLAX3pOpCMMkPq/fIRhJyzS+iPPzZN22JjgCt+SQ7m9gVYaeuorj1F22IUct1De/etNDZ/FLwJMJg1jzZRbMbnc62A/2FXKdKFOOWCsjdJLY8nGpEy2LZXt3SBcj/tXP4o8NKn2dZ2e65tEdXLazPNgZCwVVnJYCwVh4dAD09DXPfD8FjIpQqO6Wl36aeRpkhLZlthOO9kwWW4v728wfDyqDDYjFcOq9lXvKH3a8P0/I1jKVN2exeYXiSSbHfbz9LV18HxjD4qeSN1Lo9Lk0KsZOx6GlFdQkOdfFYX7JhtlkBPgdD/X6Vaw70aOHxiDzU5e+RQ8ntbHwnwL/wD1vUtf5Gc/hn/Jj9fwzrKT1QPWHL+bOfocZh5cOkT2bZ2YKQysGUhbHQkeOxqSMGeq4fwaVOSquazLlb1v6GE4dwfETm0EMkhva6qSoPm3yr7mtm7F+viaeH1m7PzOxLyjiBDhkEoKxRqJIjJIEc5ACtgMtg12BP8A3qK55aeMUpTe13dOyuteu/c0UeCwE3DFkTERsYhmkSWJXlRVtdlYhbqR4sADR6m+ISxclUpv4tmm0nfr9e4xfOeOZsSWGYJkUpe+VlKhr2Oh1P2reKVjrcOo0/8ATX/uV723RuuV8MFw0XdCkqCQNgSLm1/WozzdZ3qS1vqXq0IjOc9mL8KxcgMCCm181xt5WvfyraO51ODyqRxMXDbn0t3ml+E0co4feUMFaRjEG0/LIXUA7AtmI+vWk3dkvHK9Otic0Omvj/ixtK1OMFAFAFAFAeDjnB4sXC0MwupsdDYqw2ZT0NSUqsqUs0dzSpTjUjlkYrjHLOJw2GK4bEoxWwiR0VZGAI7octlJtt3datQnRqVM04vvs9PG2/mQShVhDLCXh19/Q88HFWdQiwTHEEf5JjdSG/eZgFVf3ibWqN4Vp6tZet1/m/cbqumtE79LEMUeLhUricNI8wJCmJDIkg6HOosnnmtWZUac5XpySXe9v39DEak4q01r3czR8I5PusL4yR5JFs7RXURCS5YaKoL5dBqSDa9ayrRg2qSt38/bNlTcrOb+nI1tViYx3FpS3ESFXL2UahmJ/wAxWuRp0sRv51SheWJk1pZJPvvqn9DRayZ66um5nOM4Zw7ORdT1GthbrXluK4Ou60qtrxfTl7+xVqwle5WqpKKxBAYXF9CP6GqOIwdbC5ZS57NGkoOJecGxnagpJqyW1PVTsfXpXpuGYx4il8W63LNOeZDsZ+QQy6Keng29xXG43gY05RxFLR3890yGtC3xI0kEhkjRv9Sg/UXr0tCbnSjN80n5FmLukzx43haygq4DA9CAR9DUoaueThXKUMUvarfNawBNwt98vhW8qkpKzZXo4SjSk5QjqWfMA7LB4hx+zDIR6hDWhfw0c1aEerX5Pm5ZO8R4W1qc9up/G0uRdcA5inwj5oZCl/mG6t/Ep0PrvRpPcVaNHELLWV+/mvftHYuSudlxh7KRQk1rixujgb5b6g9ba+tRyjY87xTg8sJHtYO8PNe+ppeM4Ht8NNDe3axul/AspAPtetDkUanZ1Iz6M5LFNB2MeGxihZYysTRupuHHdBH7p0722tZL9TD141JVKPyu7uny6ePduarDoFAA2G1YOYOnxSJbOyrmIAzEC7HYC/WhtGEp3ypuxkviLAmWKQ2zhsoPXLYt9iB9a3hud3gE71ZU5axtf6nVeVMU8uCw8kl87xqSTudPm9xY+9avc5WOhCGInGntfQtawVQoAoAoAoCDG4tIo2kkOVEBLHwArenTlUkoR3ZrOahFyeyMPiOGtxDENOoXLkVVScWMIN7sEXMrhrE2up6G29XJVFTpqkns3dx/u+um31XMqqDnPtLctE+X53Nzg8OI40jBJCKqgk3JCgC5PU6VSlLM2y3FWSRLWpkSgCgKbjXCi7LLFYSqMpB0EiXvlJ6EHY1WrUpqXa099muTX76M0kne6KnAYsSpmAI1YEHoVYqdvMVJRqqrBTS3Nk7q5LMbKSegqSUsqbMt2MpisUXNzoOg8K8TjMbUxUvi25IpTm5bk3AImM5e3dChb+Jvf6DSu7wfC1KUHKatfkT0YtK7L3iWDEqWPQ3/APNX8ZhFiaeRu3NeJvOOZWJ+B8QsyxNp+yAdcpA0A8q4XDMViKGJeEru65d38P8ARBTlKMsrNEEr1BaHBaA8HMmDabB4iJPmkidVG12Kmw+tCbDTUK0ZPZNHzbisDLCxEsbxlrEB1KEja4BG17j2qZM9jSqQnKTi7/4IGexHn/SskkpWaXU1fw5lI4lhbf6yPYqwP2NYlsR8Rd8FNPp6n0HUJ4g8vE+HR4iJ4pVDJILMOtr3Fj0INiPMUJKVWVOSlF6ox+I+HbPlvjZvyrmE5EBVraGQ/wDqW/lrNy5DGwi3amtfmV9/DoeHH8hYvF5ExM0CRo1yYg7M/S9mACm3mdzRO2xJRxdHDNyoptvrbT7b+RpsLyJgkIJiMuX5RK7yhR4BWOW3tS5Wnjq0rpO197JK/wBjSAVgqC0AUAUBQc28yrgowbBpHvkW9hpuzfuj7/cX8BgZYqT1tFbsp4zGLDx2u3sjl0/xKxvaZlkW1/l7Ncvptmt73rsSwGFtljH63d/15HLjjcRfNKX0sjccl85pxIPh8REgkyElfmjlTQNo2240N9PeuRisG8PacHp5o6eGxSrfDJamxwuFSJcqKFG/jc+ZOpqg22XErE1YMiUAUAlAJQGYxPDHgkcxqXidi1ltmjY6tod1J10qklOhJpK8HrpuuunQj1j4EKYgSRZ01DLcXHl1FWcynTzR5o3vdGPNsy59VLre3dOrAC42Ivba1eV4fVpyxEXKOvdt9v1Yq02syNnDGANK9cWyU0BWcEQS4zM91y6qunecC2vpv/evnqNSlW4i3NNSWy7119LdCumnU1NpXoSwKDQAaA4d8Z5r8Q/hgQD6u3+9SQ2PTcKvHCya6v8ABhJN19T+lbnTn80ffI1Pw6F+J4X+Mn6Ix/2rWWxDxCVsJP3zPoQNUR4wUGgHA0At6AW9ALQBQBQBQHF/i5K344g7dnHl/g71/wDmzV6bhkksLZddffgcDiEW8Rd9DB1aKxsfhbGFxpndgkUEbF3JsozDIoJ8TckD92qOPvKmoRV23oi7grKbm9Ekbx/ibhBJlIkyf+5lFj55b5re1/KqUuEVowzNq/QtLidJyypO3U1uBxsc0ayRMHRxdWGx/oeljtXMnCUJZZLUvxkpK8die9amwlAFAFAFAZyXgkkTN2GVo2JIRjlKE6kKbEFapxp1aPwwSceSvZru8DRJx22M8eHxzKGF4yCCy/6WUglSOmoqtTweGqSVeHwtb/Tk1y8jVQi/iRa8PxiypmQ3ANvp/d6v0K8K0c0NiSMlJXQS4+NXyMwU2vroLetYniqUJ5Jys7X1/exhySdmefhULyYsSIPylN2foSFtZfEn9PauTCh2+PdeHyrn1duRElmqZlsa4tXdJxploBPxFAcP+LbX4i58Y47fS363qSGx6fhf/F+rMjHFmZR4kD66Vuzpy69Dt/K3JGHwcglVnklAIDMQAtxY5VA8L733qFybPKYniFWusr0XQ2KyVgoEgagHg0A4GgHA0At6AWgFoAoCk5n5XgxyATAhlvlkU2Zb7+RHkRU9DEzou8SGrQhVVpHI+Y+VIMGxDYxZCNo0jvJ6N3sqepPsdq72Hr1KyuoWXVvT37ucivRp0nrL6czPy445BGuiA3C30zbZmP7TW0v9LVdjaDut+pTk3NW5Hje+5vqbX8SNbD6j61o5Xer1MqNlotDo3we47lkfCOdJLvH5OB3lHqov/IfGuVxOjeKqLludPh9XV039DrF64p1QoAoBaAKAaTQFfiuEQyPnZO8dyCVzfxAHve9V54WlOTk1vvq1fxtv9TVwT1IsZwaN7FLxMAAClh3RsCtrECk8Om80G4vqvVbBx5oopQuGxFuz7Vil2lfcoTbLGBoACBfQ7iqFVToOUoxzu13fdruVraEbvHvNJhZ1dFZPlO3l0I+t66OHqwq04zhsySLTV0EsgAJJsB1qSc4wi5SdkjLaWrPF+PQ7E/QiuWuOYJytn8nb8Efbw6jJXNtK6kJxnFSi7p80SJp7GO5u5aXF94kiRR3WHXqA3let07F3C4ydDRbXVzCcA5cxD4tEaNlCOpctoAqsCbf6vK1buSsd3E8SoKm1GV21pY7hDeozyx6koCdTQEoNAPBoBwNAKKAW9APoCDG4tYo2kc2VASx8hW9OnKpNQjuzWc1CLlLZHIOauf5prrGTDGdlU99h4s/T0H3r09DhtDDpOfxS8vt+zz1XiFWu7Q+GPmYSSYmrEptkCikR1obE0mK/w0kTbZkkT92Re6fqjNf+Far16d2prkWaNTRwfMm5fxLJicPInzCSMi3U5hp77e9b1Ep0nfmjSleNRW6n0ma8qeiCgHUAXoBpNANJoBpNANJoDzYzBpKAJFvbbcEehGoqOdOM/m/T+61MNJlNgpZo5uyMf5eYhcq2RYtcrBvHxB1veqEFXp11GPy7NW0S5NP8p63I1mUu4quaOIuZjGCQqW0GlyQDc/WuRxnESnVdH+1eZFWk27FZh+IOp3uPA6/+K4U6MJciGyLzBcSBF+n7Q8Kn4djamBq2esHuvXxRmnNwfcXIgBr36aaui+TR4YeFZB6hBQCiOgHBaAeBQDhQDhQDhQC0A80BQc9RluHYkDcJm9lYMfsDVvASy4iD7ytjI5qEl3Hz9O12P99K9PUd5HnoK0RmIhZGjLfLKhZfZ2Q+90NVlUvUcen+Sw6dqakJUxEKrWIItob6gEe4OhHkaw0mrMynZ3R2vlTl7AusONhgVGZQwUMSkcmzZUJsCGuB4W0tXna9atC9FvRHdpUqU7VUtWbAGqZZJBQATQDSaAaTQDSaAQmgENANNAVeN4sEbKBmtub2sfDzNcPG8bp4er2cVma31tbu8SGdZRdkZnmIrI4lTQkAOp3BGgPmLWHtXIx2Jo4mSq09HzT38ehDOSk7op6oGhLh5CDpc30sOp6fenZuo1Fbi1zoGBiKxorbhVB9QBeveYem6dKMHukl5F6Kskj1oKmMk60A61AJloBbUAWoB1ALQBQDyaAhxMQdGRtmUqfQix/Wsxbi00YaurHzZxTCNDM8bfNGzKfVSRXrlNTiprmjzLi4ScXyI8fjb4aJT80MjZT/APHIAWHsy3/nNVakMtTtF9SzCalTyP6EFWSsQYTQFTupt7bj7GoqOiyvkSVdXmXM6z8IOKXjlw5PyEOv8LaMB6EA/wA1cvilK0lNc9Dp8PqXi49DpKmuUdAcXoBM1AJegEvQBQCUA00B4+LzFIJGGhCm3rawqvipuFGclukazdos5ykhBuCRXhWk9ykT/ir/ADfUf0rTs7bCxGU8PtW1wXfL7QxtmfNn6Ejuj0treupw3FYShLNVvm67pfbXyJKcop3ZrIZlb5SD6V6mjiKVZXpyT8GWVJPYnWpjYlWgJAaAWgC1AFALQBQC0AE0AwmgMDzzyH+Kdp4GCykDMjfK5AtcH9lrADwNumprpYTH9ksk9vwUcTg1UeeO5nuD/DiQxTHE5Q5jYRICGtJbRmI036edT1+IxbShtfUho4FpNy35HPypGh0I0I8K6q2Oa9yFtHB/1C3uNR9r1G9J36m61jbobj4WowxbyD5RGVJ82ZSB/wAt/aqPE5rs1Hncu8Pi87lyOuJPXDOsSK9ASBqAeKAWgCgEoBpoCp5nNsJJ/L/1qKocTbWFnbu/KNKnys5rxSdkiYrodLHw1rydCClNJlWKuz0wyBkQjqiX82yLmPu1z71nEKKqNRVl/GvmHuPBqAweiLFkeB9f61HKmmYsWuB4gpI3U/3saryhUpvNB/bc1aa1NLwvH5yUbcC4PiP7tXreB8SqYhOlVd5LVPqv4LNGo5aMtFNegLBIDQDxQC0AUAtAFALQDTQEbUBG9AeeQUByT4gcrvHM+IiW8bm7Abq5+bu9QTrp4mu3gsZFxVOb1RycXhZZnOK0KzlTl5pnzSKRFbqLZj5eXnTH4mKjki9e7kMFQlmzSWn5OlcL4csShY1CqOg/vU1xpTlN3k7s6kYqKskXMIrU2PSlASrQEgoBwoBaAS1ANIoDzY7DCSNkOzAj086jrU1Vg4PmjDV1Y57xDlmd7xBfmsBJugFx3ifTpvXmaXDq8MQotadeRWVOSkeWTDCImNSSIyVBO5Cm1z62qhiUlWml1f5NJbsSoDB5uIYgxpmABsRcHqL61JRgpyysylc9KNcA+IBHoQCPsa0nBwdmYL7l3Ent47nxB/4T/wBqtcJ+DGRtzv8Ahm1LSaNupr2pcJAaAeDQDxQC0AtAFAFAMNAMNAMK0Axo6A8eKwob5hfyoDz/AIUeFAPSGgJ1SgJFFASAUA8UAooBaAWgENAMYUBC1Ac0xp/Nk/jb/qNeGxP+9Pxf5KT3ZXw4smZ47fKqkHxvfesSpWpqd9xbS4cW/wAl/T/cUw/+4hHc9UEoaKIjpFGD6hAKmx0k6unJL8GZblpwA/4iP+IfpWOHr/2oeIh8yOgqa9qXCQUBIKAeKAcKAWgFoAoBhFAJloAy0Ax6AgcUBEUoAyUA4LQDgKAcBQC0AtAF6AL0AmagELUBBI1Ac1x4tLIP32/6jXh8UrVprvf5KUt2VeHX/Eyn9yL9ZKTf9GPi/QPY9GLjzRsviKjpyyyTMLc9y8NdIY2AuhUajp5HwqzXwdVQVW109fA2cXa5e8pcPu3asNBonmdifYae/lXR4PhNe3kvD1ZJRj/ca5a9EWCVaAkFAPFAPFAOFAFALQCWoAtQDWoCJqAYRQDctAJloBbUAWoBbUAUAUAhoBpNAMJoBjNQEErUBkOO8OJcumt9x5+IricR4bKpLtaW/NepDUp3d0ZyOEiWQkEXCDUW2zf1rkYjD1KVKGdWu36EUotJXJzVNK7NDfcJhKxRqdwov621r3GHg4UoxfJIuRVkkWSCpjYmUUBKooCQUA4UA4UA4UA6gCgFoBpoBhoBhoBpFAJagC1AJagC1AFAFAJQCGgGGgGGgI2oCCQUB4Job0BX4vh4cWI9+tQ16EK0Mk1oYlFNWZ5cLy+wcNmBAN7W1vXOw/CYUqqm5XS2ViONKzuazDJprXXJT2LHQEgWgHAUA4CgHAUA4UA4UAtALQCGgGmgGmgGmgEtQCWoAtQCWoAtQBQCUAlAIaAaRQEZFAMYUBE60BE0dAM7GgJo46A9UQoD0qKAeBQDstAFqAW1ALagHUAUAtAIaAaaAQ0A00AhoBDQBQCUAUAlABoBDQCGgGmgIzQDTQEZoBhoAoBy0BPHQHoSgJRQCigFoBRQBQC0AtA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1428" name="Picture 4" descr="http://assets.kingletas.com/wp-content/uploads/2013/04/Question-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03863"/>
            <a:ext cx="5868144" cy="54614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060848"/>
            <a:ext cx="7016750" cy="1512168"/>
          </a:xfrm>
        </p:spPr>
        <p:txBody>
          <a:bodyPr/>
          <a:lstStyle/>
          <a:p>
            <a:pPr algn="ctr">
              <a:defRPr/>
            </a:pPr>
            <a:r>
              <a:rPr lang="he-IL" b="1" i="1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איזה כיף לעשן </a:t>
            </a:r>
            <a:br>
              <a:rPr lang="he-IL" b="1" i="1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</a:br>
            <a:r>
              <a:rPr lang="he-IL" b="1" i="1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סיגריה או נרגילה </a:t>
            </a:r>
            <a:endParaRPr lang="en-US" b="1" i="1" dirty="0" smtClean="0">
              <a:solidFill>
                <a:srgbClr val="000066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12" descr="Tech8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-40000"/>
          </a:blip>
          <a:srcRect/>
          <a:stretch>
            <a:fillRect/>
          </a:stretch>
        </p:blipFill>
        <p:spPr bwMode="auto">
          <a:xfrm>
            <a:off x="395536" y="260648"/>
            <a:ext cx="1029430" cy="147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profile.ak.fbcdn.net/hprofile-ak-snc4/50496_19063516736_1164_n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939629"/>
            <a:ext cx="1293813" cy="2225675"/>
          </a:xfrm>
          <a:prstGeom prst="rect">
            <a:avLst/>
          </a:prstGeom>
          <a:noFill/>
          <a:effectLst>
            <a:outerShdw blurRad="165100" dist="38100" dir="2700000" sx="118000" sy="118000" algn="tl" rotWithShape="0">
              <a:prstClr val="black">
                <a:alpha val="62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16" y="4509120"/>
            <a:ext cx="2112520" cy="180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My Documents\smoking\smok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861048"/>
            <a:ext cx="2777260" cy="229358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88640"/>
            <a:ext cx="1597635" cy="20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7812360" cy="1143000"/>
          </a:xfrm>
        </p:spPr>
        <p:txBody>
          <a:bodyPr/>
          <a:lstStyle/>
          <a:p>
            <a:r>
              <a:rPr lang="he-IL" b="1" dirty="0" smtClean="0">
                <a:solidFill>
                  <a:srgbClr val="901C5E"/>
                </a:solidFill>
                <a:latin typeface="David" pitchFamily="34" charset="-79"/>
                <a:cs typeface="David" pitchFamily="34" charset="-79"/>
              </a:rPr>
              <a:t>עישון סיגריות</a:t>
            </a:r>
            <a:endParaRPr lang="en-US" b="1" dirty="0">
              <a:solidFill>
                <a:srgbClr val="901C5E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7200800" cy="5348064"/>
          </a:xfrm>
        </p:spPr>
        <p:txBody>
          <a:bodyPr/>
          <a:lstStyle/>
          <a:p>
            <a:pPr>
              <a:buNone/>
            </a:pP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לקראת "היום ללא עישון", דו"ח הלמ"ס 2011*</a:t>
            </a:r>
          </a:p>
          <a:p>
            <a:pPr>
              <a:spcBef>
                <a:spcPts val="0"/>
              </a:spcBef>
            </a:pPr>
            <a:r>
              <a:rPr lang="he-IL" sz="2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באוכלוסייה היהודית </a:t>
            </a:r>
          </a:p>
          <a:p>
            <a:pPr lvl="1">
              <a:spcBef>
                <a:spcPts val="0"/>
              </a:spcBef>
            </a:pP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עישנו 24.5% מהגברים ו 14.0%- מהנשים</a:t>
            </a:r>
          </a:p>
          <a:p>
            <a:pPr algn="r" rtl="1">
              <a:spcBef>
                <a:spcPts val="0"/>
              </a:spcBef>
            </a:pPr>
            <a:r>
              <a:rPr lang="he-IL" sz="2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באוכלוסייה הערבית </a:t>
            </a:r>
          </a:p>
          <a:p>
            <a:pPr lvl="1" algn="r" rtl="1">
              <a:spcBef>
                <a:spcPts val="0"/>
              </a:spcBef>
            </a:pP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עישנו 44.6% מהגברים ו 3.7%- מהנשים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644404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* בשנת 2009, נסקרו 29,000 ישראלים (ללא בדואים)</a:t>
            </a:r>
            <a:endParaRPr lang="en-US" dirty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1475656" y="3212976"/>
            <a:ext cx="5795764" cy="3322315"/>
            <a:chOff x="2123728" y="3573016"/>
            <a:chExt cx="5291708" cy="2962275"/>
          </a:xfrm>
        </p:grpSpPr>
        <p:sp>
          <p:nvSpPr>
            <p:cNvPr id="8" name="Rectangle 7"/>
            <p:cNvSpPr/>
            <p:nvPr/>
          </p:nvSpPr>
          <p:spPr bwMode="auto">
            <a:xfrm>
              <a:off x="2123728" y="3717032"/>
              <a:ext cx="5256584" cy="2808312"/>
            </a:xfrm>
            <a:prstGeom prst="rect">
              <a:avLst/>
            </a:prstGeom>
            <a:ln>
              <a:solidFill>
                <a:srgbClr val="000066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aphicFrame>
          <p:nvGraphicFramePr>
            <p:cNvPr id="6" name="Chart 5"/>
            <p:cNvGraphicFramePr/>
            <p:nvPr/>
          </p:nvGraphicFramePr>
          <p:xfrm>
            <a:off x="2195736" y="3573016"/>
            <a:ext cx="5219700" cy="29622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2649692" y="3789040"/>
              <a:ext cx="4404947" cy="411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 smtClean="0">
                  <a:solidFill>
                    <a:srgbClr val="000066"/>
                  </a:solidFill>
                  <a:latin typeface="David" pitchFamily="34" charset="-79"/>
                  <a:cs typeface="David" pitchFamily="34" charset="-79"/>
                </a:rPr>
                <a:t>אחוז גברים מעשנים לפי אוכלוסיה וגיל*</a:t>
              </a:r>
              <a:endParaRPr lang="en-US" sz="2400" dirty="0">
                <a:solidFill>
                  <a:srgbClr val="000066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pic>
        <p:nvPicPr>
          <p:cNvPr id="41985" name="Picture 1" descr="C:\Users\Dr ELIAS\AppData\Local\Microsoft\Windows\Temporary Internet Files\Content.IE5\NFLEU2PR\MC90003737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24476" y="5589240"/>
            <a:ext cx="1419524" cy="10527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7560840" cy="5328592"/>
          </a:xfrm>
        </p:spPr>
        <p:txBody>
          <a:bodyPr/>
          <a:lstStyle/>
          <a:p>
            <a:pPr>
              <a:buNone/>
            </a:pP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עובדות:</a:t>
            </a:r>
          </a:p>
          <a:p>
            <a:pPr>
              <a:buNone/>
            </a:pP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ככל </a:t>
            </a:r>
            <a:r>
              <a:rPr lang="he-IL" sz="2800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שרמת ההשכלה </a:t>
            </a:r>
            <a:r>
              <a:rPr lang="he-IL" sz="2800" b="1" dirty="0" smtClean="0">
                <a:solidFill>
                  <a:srgbClr val="FF3300"/>
                </a:solidFill>
                <a:latin typeface="David" pitchFamily="34" charset="-79"/>
                <a:cs typeface="David" pitchFamily="34" charset="-79"/>
              </a:rPr>
              <a:t>עולה</a:t>
            </a: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, כך </a:t>
            </a:r>
            <a:r>
              <a:rPr lang="he-IL" sz="2800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אחוז המעשנים</a:t>
            </a: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2800" b="1" dirty="0" smtClean="0">
                <a:solidFill>
                  <a:srgbClr val="FF3300"/>
                </a:solidFill>
                <a:latin typeface="David" pitchFamily="34" charset="-79"/>
                <a:cs typeface="David" pitchFamily="34" charset="-79"/>
              </a:rPr>
              <a:t>יורד</a:t>
            </a:r>
          </a:p>
          <a:p>
            <a:pPr>
              <a:buNone/>
            </a:pPr>
            <a:endParaRPr lang="he-IL" sz="2800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  <a:p>
            <a:pPr>
              <a:buNone/>
            </a:pP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משנת 1990 עד 2009:</a:t>
            </a:r>
          </a:p>
          <a:p>
            <a:pPr marL="514350" indent="-514350" algn="r" rtl="1">
              <a:buNone/>
            </a:pP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	אוכלוסיה יהודית: ירידה בכ 20%</a:t>
            </a:r>
          </a:p>
          <a:p>
            <a:pPr marL="514350" indent="-514350" algn="r" rtl="1">
              <a:buNone/>
            </a:pP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	אוכלוסיה ערבית:  ירידה </a:t>
            </a:r>
            <a:r>
              <a:rPr lang="he-IL" sz="2800" b="1" dirty="0" smtClean="0">
                <a:solidFill>
                  <a:srgbClr val="FF3300"/>
                </a:solidFill>
                <a:latin typeface="David" pitchFamily="34" charset="-79"/>
                <a:cs typeface="David" pitchFamily="34" charset="-79"/>
              </a:rPr>
              <a:t>בכ 7% בלבד!!</a:t>
            </a:r>
          </a:p>
          <a:p>
            <a:pPr marL="514350" indent="-514350" algn="r" rtl="1">
              <a:buNone/>
            </a:pPr>
            <a:r>
              <a:rPr lang="he-IL" sz="2800" b="1" dirty="0" smtClean="0">
                <a:solidFill>
                  <a:srgbClr val="FF3300"/>
                </a:solidFill>
                <a:latin typeface="David" pitchFamily="34" charset="-79"/>
                <a:cs typeface="David" pitchFamily="34" charset="-79"/>
              </a:rPr>
              <a:t>					</a:t>
            </a: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כיום</a:t>
            </a:r>
            <a:r>
              <a:rPr lang="he-IL" sz="2800" b="1" dirty="0" smtClean="0">
                <a:solidFill>
                  <a:srgbClr val="FF3300"/>
                </a:solidFill>
                <a:latin typeface="David" pitchFamily="34" charset="-79"/>
                <a:cs typeface="David" pitchFamily="34" charset="-79"/>
              </a:rPr>
              <a:t> 44%!! </a:t>
            </a: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בגברים</a:t>
            </a:r>
          </a:p>
          <a:p>
            <a:pPr marL="514350" indent="-514350" algn="r" rtl="1">
              <a:buAutoNum type="arabicPlain" startAt="1990"/>
            </a:pPr>
            <a:endParaRPr lang="he-IL" sz="2800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  <a:p>
            <a:pPr marL="514350" indent="-514350" algn="r" rtl="1">
              <a:buNone/>
            </a:pP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הוצאה ממוצעת של משק בית מעשן</a:t>
            </a:r>
          </a:p>
          <a:p>
            <a:pPr marL="514350" indent="-514350" algn="r" rtl="1">
              <a:buNone/>
            </a:pP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			 </a:t>
            </a:r>
            <a:r>
              <a:rPr lang="he-IL" sz="3600" b="1" dirty="0" smtClean="0">
                <a:solidFill>
                  <a:srgbClr val="FF3300"/>
                </a:solidFill>
                <a:latin typeface="David" pitchFamily="34" charset="-79"/>
                <a:cs typeface="David" pitchFamily="34" charset="-79"/>
              </a:rPr>
              <a:t>404</a:t>
            </a:r>
            <a:r>
              <a:rPr lang="he-IL" sz="36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שקלים לחודש!!!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74638"/>
            <a:ext cx="78123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עישון סיגריות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pic>
        <p:nvPicPr>
          <p:cNvPr id="40962" name="Picture 2" descr="C:\Users\Dr ELIAS\AppData\Local\Microsoft\Windows\Temporary Internet Files\Content.IE5\NFLEU2PR\MC900434810[1]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40352" y="1268760"/>
            <a:ext cx="1403648" cy="1403648"/>
          </a:xfrm>
          <a:prstGeom prst="rect">
            <a:avLst/>
          </a:prstGeom>
          <a:noFill/>
        </p:spPr>
      </p:pic>
      <p:pic>
        <p:nvPicPr>
          <p:cNvPr id="40964" name="Picture 4" descr="C:\Users\Dr ELIAS\AppData\Local\Microsoft\Windows\Temporary Internet Files\Content.IE5\NFLEU2PR\MC900433872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7476" y="3068960"/>
            <a:ext cx="1396524" cy="1396524"/>
          </a:xfrm>
          <a:prstGeom prst="rect">
            <a:avLst/>
          </a:prstGeom>
          <a:noFill/>
        </p:spPr>
      </p:pic>
      <p:pic>
        <p:nvPicPr>
          <p:cNvPr id="40965" name="Picture 5" descr="C:\Users\Dr ELIAS\AppData\Local\Microsoft\Windows\Temporary Internet Files\Content.IE5\6UDVDRRD\MC900441314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96336" y="5121696"/>
            <a:ext cx="1619672" cy="16196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knol.google.com/k/-/-/534k6mvefph/757ptl/afghanistancharpentier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2656"/>
            <a:ext cx="2386243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pPr algn="r">
              <a:defRPr/>
            </a:pPr>
            <a:r>
              <a:rPr lang="he-IL" sz="6000" b="1" dirty="0" smtClean="0">
                <a:solidFill>
                  <a:srgbClr val="901C5E"/>
                </a:solidFill>
                <a:latin typeface="David" pitchFamily="34" charset="-79"/>
                <a:cs typeface="David" pitchFamily="34" charset="-79"/>
              </a:rPr>
              <a:t>עישון נרגילה</a:t>
            </a:r>
            <a:endParaRPr lang="en-US" sz="6000" b="1" dirty="0" smtClean="0">
              <a:solidFill>
                <a:srgbClr val="901C5E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16832"/>
            <a:ext cx="7344816" cy="4741987"/>
          </a:xfrm>
        </p:spPr>
        <p:txBody>
          <a:bodyPr/>
          <a:lstStyle/>
          <a:p>
            <a:pPr algn="r" rtl="1">
              <a:defRPr/>
            </a:pPr>
            <a:r>
              <a:rPr lang="he-IL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400</a:t>
            </a: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 שנה</a:t>
            </a:r>
          </a:p>
          <a:p>
            <a:pPr algn="r" rtl="1">
              <a:defRPr/>
            </a:pP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מעל </a:t>
            </a:r>
            <a:r>
              <a:rPr lang="he-IL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100 מליון </a:t>
            </a: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איש מעשנים נרגילה באופן </a:t>
            </a:r>
            <a:r>
              <a:rPr lang="he-IL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יומי</a:t>
            </a:r>
          </a:p>
          <a:p>
            <a:pPr algn="r" rtl="1">
              <a:defRPr/>
            </a:pP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נרגילה "נתפשת" כפחות מזיקה מסיגריות, ולכן קיימת כלפיה </a:t>
            </a:r>
            <a:r>
              <a:rPr lang="he-IL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סבילות</a:t>
            </a: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 יחסית</a:t>
            </a:r>
          </a:p>
          <a:p>
            <a:pPr algn="r" rtl="1">
              <a:defRPr/>
            </a:pPr>
            <a:endParaRPr lang="en-US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  <a:p>
            <a:pPr algn="r" rtl="1">
              <a:defRPr/>
            </a:pP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תופעה עולמית</a:t>
            </a:r>
          </a:p>
          <a:p>
            <a:pPr lvl="1">
              <a:defRPr/>
            </a:pP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בארה"ב: 10-20% ממבוגרים צעירים (עד גיל 30) מעשנים נרגילה</a:t>
            </a:r>
            <a:endParaRPr lang="en-US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288" y="6453336"/>
            <a:ext cx="698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Knishkowy</a:t>
            </a:r>
            <a:r>
              <a:rPr lang="en-US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and </a:t>
            </a:r>
            <a:r>
              <a:rPr lang="en-US" dirty="0" err="1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Amitai</a:t>
            </a:r>
            <a:r>
              <a:rPr lang="en-US" dirty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i="1" dirty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Pediatrics </a:t>
            </a:r>
            <a:r>
              <a:rPr lang="en-US" dirty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2005;116;e113-e119</a:t>
            </a:r>
          </a:p>
        </p:txBody>
      </p:sp>
      <p:pic>
        <p:nvPicPr>
          <p:cNvPr id="46081" name="Picture 1" descr="C:\Users\Dr ELIAS\AppData\Local\Microsoft\Windows\Temporary Internet Files\Content.IE5\NFLEU2PR\MC900389696[1]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8421" y="4847875"/>
            <a:ext cx="1580083" cy="18214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pPr algn="r">
              <a:defRPr/>
            </a:pPr>
            <a:r>
              <a:rPr lang="he-IL" sz="6000" b="1" dirty="0" smtClean="0">
                <a:solidFill>
                  <a:srgbClr val="901C5E"/>
                </a:solidFill>
                <a:latin typeface="David" pitchFamily="34" charset="-79"/>
                <a:cs typeface="David" pitchFamily="34" charset="-79"/>
              </a:rPr>
              <a:t>נרגילה בישראל</a:t>
            </a:r>
            <a:endParaRPr lang="en-US" sz="6000" b="1" dirty="0" smtClean="0">
              <a:solidFill>
                <a:srgbClr val="901C5E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3890" y="1484784"/>
            <a:ext cx="7344494" cy="4752528"/>
          </a:xfrm>
        </p:spPr>
        <p:txBody>
          <a:bodyPr/>
          <a:lstStyle/>
          <a:p>
            <a:pPr algn="r" rtl="1">
              <a:defRPr/>
            </a:pP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בשנת 2002, בבי"ס במרכז</a:t>
            </a:r>
          </a:p>
          <a:p>
            <a:pPr algn="r" rtl="1">
              <a:defRPr/>
            </a:pP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388 תלמידי תיכון, כתות (ז', ט', י"א)</a:t>
            </a:r>
          </a:p>
          <a:p>
            <a:pPr algn="r" rtl="1">
              <a:defRPr/>
            </a:pPr>
            <a:r>
              <a:rPr lang="he-IL" sz="2800" b="1" dirty="0" smtClean="0">
                <a:solidFill>
                  <a:srgbClr val="FF3300"/>
                </a:solidFill>
                <a:latin typeface="David" pitchFamily="34" charset="-79"/>
                <a:cs typeface="David" pitchFamily="34" charset="-79"/>
              </a:rPr>
              <a:t>41% מעשנים נרגילה </a:t>
            </a:r>
          </a:p>
          <a:p>
            <a:pPr lvl="1" algn="r" rtl="1">
              <a:defRPr/>
            </a:pPr>
            <a:r>
              <a:rPr lang="he-IL" sz="2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15% מתלמידי כתה </a:t>
            </a:r>
            <a:r>
              <a:rPr lang="he-IL" sz="2400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ז</a:t>
            </a:r>
            <a:r>
              <a:rPr lang="he-IL" sz="2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'</a:t>
            </a:r>
          </a:p>
          <a:p>
            <a:pPr lvl="1" algn="r" rtl="1">
              <a:defRPr/>
            </a:pPr>
            <a:r>
              <a:rPr lang="he-IL" sz="2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58% מתלמידי כתה </a:t>
            </a:r>
            <a:r>
              <a:rPr lang="he-IL" sz="2400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ט</a:t>
            </a:r>
            <a:r>
              <a:rPr lang="he-IL" sz="2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'</a:t>
            </a:r>
          </a:p>
          <a:p>
            <a:pPr algn="r" rtl="1">
              <a:defRPr/>
            </a:pP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פילוג שווה בין המגדרים</a:t>
            </a:r>
          </a:p>
          <a:p>
            <a:pPr algn="r" rtl="1">
              <a:defRPr/>
            </a:pP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נשים מעשנות כבדות יותר</a:t>
            </a:r>
          </a:p>
          <a:p>
            <a:pPr algn="r" rtl="1">
              <a:defRPr/>
            </a:pPr>
            <a:endParaRPr lang="he-IL" sz="2800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  <a:p>
            <a:pPr algn="r" rtl="1">
              <a:defRPr/>
            </a:pP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6% "משביחים" את הנרגילה בתוספות של אלכוהול וסמים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5288" y="6444044"/>
            <a:ext cx="698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Varsano</a:t>
            </a:r>
            <a:r>
              <a:rPr lang="en-US" dirty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Harefuah</a:t>
            </a:r>
            <a:r>
              <a:rPr lang="en-US" dirty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2003;142:736</a:t>
            </a:r>
            <a:endParaRPr lang="en-US" dirty="0">
              <a:solidFill>
                <a:srgbClr val="000066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4033" name="Picture 1" descr="C:\Users\Dr ELIAS\AppData\Local\Microsoft\Windows\Temporary Internet Files\Content.IE5\6UDVDRRD\MC900364408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404664"/>
            <a:ext cx="1584176" cy="40978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 descr="C:\Users\Dr ELIAS\AppData\Local\Microsoft\Windows\Temporary Internet Files\Content.IE5\NFLEU2PR\MC900078811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91801" y="2862775"/>
            <a:ext cx="2610247" cy="2438433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pPr algn="r">
              <a:defRPr/>
            </a:pPr>
            <a:r>
              <a:rPr lang="he-IL" sz="6000" b="1" dirty="0" smtClean="0">
                <a:solidFill>
                  <a:srgbClr val="901C5E"/>
                </a:solidFill>
                <a:latin typeface="David" pitchFamily="34" charset="-79"/>
                <a:cs typeface="David" pitchFamily="34" charset="-79"/>
              </a:rPr>
              <a:t>שאלות תמימות</a:t>
            </a:r>
            <a:endParaRPr lang="en-US" sz="6000" b="1" dirty="0" smtClean="0">
              <a:solidFill>
                <a:srgbClr val="901C5E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3890" y="1484784"/>
            <a:ext cx="7344494" cy="3096344"/>
          </a:xfrm>
        </p:spPr>
        <p:txBody>
          <a:bodyPr/>
          <a:lstStyle/>
          <a:p>
            <a:pPr algn="r" rtl="1">
              <a:defRPr/>
            </a:pPr>
            <a:r>
              <a:rPr lang="he-IL" sz="4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האם נרגילה מזיקה?</a:t>
            </a:r>
          </a:p>
          <a:p>
            <a:pPr algn="r" rtl="1">
              <a:defRPr/>
            </a:pPr>
            <a:endParaRPr lang="he-IL" sz="1200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  <a:p>
            <a:pPr>
              <a:defRPr/>
            </a:pPr>
            <a:endParaRPr lang="he-IL" sz="4400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  <a:p>
            <a:pPr>
              <a:defRPr/>
            </a:pPr>
            <a:endParaRPr lang="he-IL" sz="4400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  <a:p>
            <a:pPr>
              <a:defRPr/>
            </a:pPr>
            <a:endParaRPr lang="he-IL" sz="4400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  <a:p>
            <a:pPr>
              <a:defRPr/>
            </a:pPr>
            <a:r>
              <a:rPr lang="he-IL" sz="4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מה מזיק יותר?</a:t>
            </a:r>
          </a:p>
          <a:p>
            <a:pPr>
              <a:buNone/>
              <a:defRPr/>
            </a:pPr>
            <a:r>
              <a:rPr lang="he-IL" sz="4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	 עישון </a:t>
            </a:r>
            <a:r>
              <a:rPr lang="he-IL" sz="4400" dirty="0" smtClean="0">
                <a:solidFill>
                  <a:srgbClr val="FF3300"/>
                </a:solidFill>
                <a:latin typeface="David" pitchFamily="34" charset="-79"/>
                <a:cs typeface="David" pitchFamily="34" charset="-79"/>
              </a:rPr>
              <a:t>סיגריות</a:t>
            </a:r>
            <a:r>
              <a:rPr lang="he-IL" sz="4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 או עישון </a:t>
            </a:r>
            <a:r>
              <a:rPr lang="he-IL" sz="4400" dirty="0" smtClean="0">
                <a:solidFill>
                  <a:srgbClr val="FF3300"/>
                </a:solidFill>
                <a:latin typeface="David" pitchFamily="34" charset="-79"/>
                <a:cs typeface="David" pitchFamily="34" charset="-79"/>
              </a:rPr>
              <a:t>נרגילה</a:t>
            </a:r>
            <a:r>
              <a:rPr lang="he-IL" sz="4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?</a:t>
            </a:r>
          </a:p>
        </p:txBody>
      </p:sp>
      <p:pic>
        <p:nvPicPr>
          <p:cNvPr id="6" name="Picture 5" descr="http://profile.ak.fbcdn.net/hprofile-ak-snc4/50496_19063516736_1164_n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9713" y="3006791"/>
            <a:ext cx="1331995" cy="2291358"/>
          </a:xfrm>
          <a:prstGeom prst="rect">
            <a:avLst/>
          </a:prstGeom>
          <a:noFill/>
          <a:effectLst>
            <a:outerShdw blurRad="165100" dist="38100" dir="2700000" sx="118000" sy="118000" algn="tl" rotWithShape="0">
              <a:prstClr val="black">
                <a:alpha val="62000"/>
              </a:prstClr>
            </a:outerShdw>
          </a:effectLst>
        </p:spPr>
      </p:pic>
      <p:pic>
        <p:nvPicPr>
          <p:cNvPr id="15" name="Picture 1" descr="C:\Users\Dr ELIAS\AppData\Local\Microsoft\Windows\Temporary Internet Files\Content.IE5\XTIPLP5O\MC900053958[1].wm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725099" flipH="1">
            <a:off x="5246193" y="3010517"/>
            <a:ext cx="2030021" cy="161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6" name="Picture 2" descr="C:\Users\Dr ELIAS\AppData\Local\Microsoft\Windows\Temporary Internet Files\Content.IE5\6UDVDRRD\MC900078627[1].wm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1475656" y="908720"/>
            <a:ext cx="1728192" cy="17515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he-IL" b="1" dirty="0">
                <a:solidFill>
                  <a:srgbClr val="901C5E"/>
                </a:solidFill>
                <a:cs typeface="David" pitchFamily="2" charset="-79"/>
              </a:rPr>
              <a:t>מה מתחבא בעשן הסיגריה?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8077200" cy="5181600"/>
          </a:xfrm>
        </p:spPr>
        <p:txBody>
          <a:bodyPr/>
          <a:lstStyle/>
          <a:p>
            <a:r>
              <a:rPr lang="he-IL" b="1" dirty="0">
                <a:solidFill>
                  <a:srgbClr val="901C5E"/>
                </a:solidFill>
                <a:cs typeface="David" pitchFamily="2" charset="-79"/>
              </a:rPr>
              <a:t>בתוך כל סיגריה יש 4000 כימיקלים שונים, שמתוכם 50 נחשבים </a:t>
            </a:r>
            <a:r>
              <a:rPr lang="he-IL" b="1" dirty="0" err="1">
                <a:solidFill>
                  <a:srgbClr val="901C5E"/>
                </a:solidFill>
                <a:cs typeface="David" pitchFamily="2" charset="-79"/>
              </a:rPr>
              <a:t>לקרצינוגנים</a:t>
            </a:r>
            <a:r>
              <a:rPr lang="he-IL" b="1" dirty="0">
                <a:solidFill>
                  <a:srgbClr val="901C5E"/>
                </a:solidFill>
                <a:cs typeface="David" pitchFamily="2" charset="-79"/>
              </a:rPr>
              <a:t> (חומרים מעוררי סרטן) לדוגמא:</a:t>
            </a:r>
          </a:p>
          <a:p>
            <a:r>
              <a:rPr lang="he-IL" sz="2000" b="1" dirty="0">
                <a:solidFill>
                  <a:srgbClr val="901C5E"/>
                </a:solidFill>
                <a:cs typeface="David" pitchFamily="2" charset="-79"/>
              </a:rPr>
              <a:t>אצטון- מדלל צבע</a:t>
            </a:r>
          </a:p>
          <a:p>
            <a:r>
              <a:rPr lang="he-IL" sz="2000" b="1" dirty="0" err="1">
                <a:solidFill>
                  <a:srgbClr val="901C5E"/>
                </a:solidFill>
                <a:cs typeface="David" pitchFamily="2" charset="-79"/>
              </a:rPr>
              <a:t>פורמאלדהיד</a:t>
            </a:r>
            <a:r>
              <a:rPr lang="he-IL" sz="2000" b="1" dirty="0">
                <a:solidFill>
                  <a:srgbClr val="901C5E"/>
                </a:solidFill>
                <a:cs typeface="David" pitchFamily="2" charset="-79"/>
              </a:rPr>
              <a:t>- חומר שימור (</a:t>
            </a:r>
            <a:r>
              <a:rPr lang="he-IL" sz="2000" b="1" dirty="0" err="1">
                <a:solidFill>
                  <a:srgbClr val="901C5E"/>
                </a:solidFill>
                <a:cs typeface="David" pitchFamily="2" charset="-79"/>
              </a:rPr>
              <a:t>בד”כ</a:t>
            </a:r>
            <a:r>
              <a:rPr lang="he-IL" sz="2000" b="1" dirty="0">
                <a:solidFill>
                  <a:srgbClr val="901C5E"/>
                </a:solidFill>
                <a:cs typeface="David" pitchFamily="2" charset="-79"/>
              </a:rPr>
              <a:t> לצפרדעים משומרות)</a:t>
            </a:r>
          </a:p>
          <a:p>
            <a:r>
              <a:rPr lang="he-IL" sz="2000" b="1" dirty="0">
                <a:solidFill>
                  <a:srgbClr val="901C5E"/>
                </a:solidFill>
                <a:cs typeface="David" pitchFamily="2" charset="-79"/>
              </a:rPr>
              <a:t>עופרת- גורמת לנזק מוחי</a:t>
            </a:r>
          </a:p>
          <a:p>
            <a:r>
              <a:rPr lang="he-IL" sz="2000" b="1" dirty="0">
                <a:solidFill>
                  <a:srgbClr val="901C5E"/>
                </a:solidFill>
                <a:cs typeface="David" pitchFamily="2" charset="-79"/>
              </a:rPr>
              <a:t>בנזן-אחד ממרכיבי הדלק</a:t>
            </a:r>
          </a:p>
          <a:p>
            <a:r>
              <a:rPr lang="he-IL" sz="2000" b="1" dirty="0">
                <a:solidFill>
                  <a:srgbClr val="901C5E"/>
                </a:solidFill>
                <a:cs typeface="David" pitchFamily="2" charset="-79"/>
              </a:rPr>
              <a:t>די.</a:t>
            </a:r>
            <a:r>
              <a:rPr lang="he-IL" sz="2000" b="1" dirty="0" err="1">
                <a:solidFill>
                  <a:srgbClr val="901C5E"/>
                </a:solidFill>
                <a:cs typeface="David" pitchFamily="2" charset="-79"/>
              </a:rPr>
              <a:t>די</a:t>
            </a:r>
            <a:r>
              <a:rPr lang="he-IL" sz="2000" b="1" dirty="0">
                <a:solidFill>
                  <a:srgbClr val="901C5E"/>
                </a:solidFill>
                <a:cs typeface="David" pitchFamily="2" charset="-79"/>
              </a:rPr>
              <a:t>.טי.- קוטל חרקים</a:t>
            </a:r>
          </a:p>
          <a:p>
            <a:r>
              <a:rPr lang="he-IL" sz="2000" b="1" dirty="0" err="1">
                <a:solidFill>
                  <a:srgbClr val="901C5E"/>
                </a:solidFill>
                <a:cs typeface="David" pitchFamily="2" charset="-79"/>
              </a:rPr>
              <a:t>קדמיום</a:t>
            </a:r>
            <a:r>
              <a:rPr lang="he-IL" sz="2000" b="1" dirty="0">
                <a:solidFill>
                  <a:srgbClr val="901C5E"/>
                </a:solidFill>
                <a:cs typeface="David" pitchFamily="2" charset="-79"/>
              </a:rPr>
              <a:t>- משמש למילוי סוללות </a:t>
            </a:r>
          </a:p>
          <a:p>
            <a:r>
              <a:rPr lang="he-IL" sz="2000" b="1" dirty="0">
                <a:solidFill>
                  <a:srgbClr val="901C5E"/>
                </a:solidFill>
                <a:cs typeface="David" pitchFamily="2" charset="-79"/>
              </a:rPr>
              <a:t>פחמן חד חמצני- נפלט </a:t>
            </a:r>
            <a:r>
              <a:rPr lang="he-IL" sz="2000" b="1" dirty="0" err="1">
                <a:solidFill>
                  <a:srgbClr val="901C5E"/>
                </a:solidFill>
                <a:cs typeface="David" pitchFamily="2" charset="-79"/>
              </a:rPr>
              <a:t>מאגזוזי</a:t>
            </a:r>
            <a:r>
              <a:rPr lang="he-IL" sz="2000" b="1" dirty="0">
                <a:solidFill>
                  <a:srgbClr val="901C5E"/>
                </a:solidFill>
                <a:cs typeface="David" pitchFamily="2" charset="-79"/>
              </a:rPr>
              <a:t> רכב</a:t>
            </a:r>
          </a:p>
          <a:p>
            <a:r>
              <a:rPr lang="he-IL" sz="2000" b="1" dirty="0">
                <a:solidFill>
                  <a:srgbClr val="901C5E"/>
                </a:solidFill>
                <a:cs typeface="David" pitchFamily="2" charset="-79"/>
              </a:rPr>
              <a:t>אמוניה - חומר ניקוי וחיטוי (מוסף לסיגריה להגברת ההתמכרות לניקוטין)</a:t>
            </a:r>
          </a:p>
          <a:p>
            <a:r>
              <a:rPr lang="he-IL" sz="2000" b="1" dirty="0">
                <a:solidFill>
                  <a:srgbClr val="901C5E"/>
                </a:solidFill>
                <a:cs typeface="David" pitchFamily="2" charset="-79"/>
              </a:rPr>
              <a:t>ציאניד- רעל ממית</a:t>
            </a:r>
          </a:p>
          <a:p>
            <a:r>
              <a:rPr lang="he-IL" sz="2000" b="1" dirty="0">
                <a:solidFill>
                  <a:srgbClr val="901C5E"/>
                </a:solidFill>
                <a:cs typeface="David" pitchFamily="2" charset="-79"/>
              </a:rPr>
              <a:t>ארסן- רעל</a:t>
            </a:r>
            <a:endParaRPr lang="he-IL" b="1" dirty="0">
              <a:solidFill>
                <a:srgbClr val="901C5E"/>
              </a:solidFill>
              <a:cs typeface="David" pitchFamily="2" charset="-79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85800" y="2895600"/>
          <a:ext cx="157003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Clip" r:id="rId3" imgW="1858680" imgH="3336480" progId="">
                  <p:embed/>
                </p:oleObj>
              </mc:Choice>
              <mc:Fallback>
                <p:oleObj name="Clip" r:id="rId3" imgW="1858680" imgH="3336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95600"/>
                        <a:ext cx="1570038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873" y="2348880"/>
            <a:ext cx="7345511" cy="3456384"/>
          </a:xfrm>
        </p:spPr>
        <p:txBody>
          <a:bodyPr/>
          <a:lstStyle/>
          <a:p>
            <a:pPr marL="457200" indent="-457200">
              <a:defRPr/>
            </a:pP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  <a:sym typeface="Wingdings" pitchFamily="2" charset="2"/>
              </a:rPr>
              <a:t>סוג טבק		(יבש - רטוב)</a:t>
            </a:r>
          </a:p>
          <a:p>
            <a:pPr marL="457200" indent="-457200">
              <a:defRPr/>
            </a:pP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  <a:sym typeface="Wingdings" pitchFamily="2" charset="2"/>
              </a:rPr>
              <a:t>טמפרטורה	(</a:t>
            </a:r>
            <a:r>
              <a:rPr lang="en-US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C</a:t>
            </a:r>
            <a:r>
              <a:rPr lang="en-US" baseline="300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o</a:t>
            </a: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  <a:sym typeface="Wingdings" pitchFamily="2" charset="2"/>
              </a:rPr>
              <a:t>900 -</a:t>
            </a:r>
            <a:r>
              <a:rPr lang="en-US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  <a:sym typeface="Wingdings" pitchFamily="2" charset="2"/>
              </a:rPr>
              <a:t> </a:t>
            </a: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  <a:sym typeface="Wingdings" pitchFamily="2" charset="2"/>
              </a:rPr>
              <a:t>200)</a:t>
            </a:r>
          </a:p>
          <a:p>
            <a:pPr marL="457200" indent="-457200">
              <a:defRPr/>
            </a:pP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  <a:sym typeface="Wingdings" pitchFamily="2" charset="2"/>
              </a:rPr>
              <a:t>שריפה לעומת אידוי</a:t>
            </a:r>
          </a:p>
          <a:p>
            <a:pPr marL="457200" indent="-457200">
              <a:defRPr/>
            </a:pP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תלות והתמכרות </a:t>
            </a:r>
          </a:p>
          <a:p>
            <a:pPr marL="457200" indent="-457200">
              <a:defRPr/>
            </a:pP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סוג החשיפה</a:t>
            </a:r>
          </a:p>
          <a:p>
            <a:pPr marL="457200" indent="-457200">
              <a:defRPr/>
            </a:pPr>
            <a:r>
              <a:rPr lang="he-IL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גיל העשן	</a:t>
            </a:r>
          </a:p>
          <a:p>
            <a:pPr marL="457200" indent="-457200">
              <a:defRPr/>
            </a:pPr>
            <a:endParaRPr lang="he-IL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Title 9"/>
          <p:cNvSpPr txBox="1">
            <a:spLocks/>
          </p:cNvSpPr>
          <p:nvPr/>
        </p:nvSpPr>
        <p:spPr>
          <a:xfrm>
            <a:off x="-36512" y="260648"/>
            <a:ext cx="7560840" cy="1143000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he-IL" sz="5400" b="1" kern="0" dirty="0" smtClean="0">
                <a:solidFill>
                  <a:srgbClr val="901C5E"/>
                </a:solidFill>
                <a:latin typeface="David" pitchFamily="34" charset="-79"/>
                <a:ea typeface="+mj-ea"/>
                <a:cs typeface="David" pitchFamily="34" charset="-79"/>
              </a:rPr>
              <a:t>שאלת   </a:t>
            </a:r>
            <a:r>
              <a:rPr lang="he-IL" sz="5400" b="1" kern="0" dirty="0" smtClean="0">
                <a:solidFill>
                  <a:srgbClr val="FF3300"/>
                </a:solidFill>
                <a:latin typeface="David" pitchFamily="34" charset="-79"/>
                <a:ea typeface="+mj-ea"/>
                <a:cs typeface="David" pitchFamily="34" charset="-79"/>
              </a:rPr>
              <a:t>$ 1</a:t>
            </a:r>
            <a:r>
              <a:rPr lang="he-IL" sz="2400" b="1" kern="0" dirty="0" smtClean="0">
                <a:solidFill>
                  <a:srgbClr val="FF3300"/>
                </a:solidFill>
                <a:latin typeface="David" pitchFamily="34" charset="-79"/>
                <a:ea typeface="+mj-ea"/>
                <a:cs typeface="David" pitchFamily="34" charset="-79"/>
              </a:rPr>
              <a:t>,</a:t>
            </a:r>
            <a:r>
              <a:rPr lang="he-IL" sz="5400" b="1" kern="0" dirty="0" smtClean="0">
                <a:solidFill>
                  <a:srgbClr val="FF3300"/>
                </a:solidFill>
                <a:latin typeface="David" pitchFamily="34" charset="-79"/>
                <a:ea typeface="+mj-ea"/>
                <a:cs typeface="David" pitchFamily="34" charset="-79"/>
              </a:rPr>
              <a:t>000</a:t>
            </a:r>
            <a:r>
              <a:rPr lang="he-IL" sz="2800" b="1" kern="0" dirty="0" smtClean="0">
                <a:solidFill>
                  <a:srgbClr val="FF3300"/>
                </a:solidFill>
                <a:latin typeface="David" pitchFamily="34" charset="-79"/>
                <a:ea typeface="+mj-ea"/>
                <a:cs typeface="David" pitchFamily="34" charset="-79"/>
              </a:rPr>
              <a:t>,</a:t>
            </a:r>
            <a:r>
              <a:rPr lang="he-IL" sz="5400" b="1" kern="0" dirty="0" smtClean="0">
                <a:solidFill>
                  <a:srgbClr val="FF3300"/>
                </a:solidFill>
                <a:latin typeface="David" pitchFamily="34" charset="-79"/>
                <a:ea typeface="+mj-ea"/>
                <a:cs typeface="David" pitchFamily="34" charset="-79"/>
              </a:rPr>
              <a:t>000</a:t>
            </a:r>
          </a:p>
          <a:p>
            <a:pPr lvl="0" algn="r"/>
            <a:r>
              <a:rPr lang="he-IL" sz="5400" b="1" kern="0" dirty="0" smtClean="0">
                <a:solidFill>
                  <a:srgbClr val="901C5E"/>
                </a:solidFill>
                <a:latin typeface="David" pitchFamily="34" charset="-79"/>
                <a:ea typeface="+mj-ea"/>
                <a:cs typeface="David" pitchFamily="34" charset="-79"/>
              </a:rPr>
              <a:t>כמה סיגריות שווה נרגילה??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5536" y="3429001"/>
            <a:ext cx="5083221" cy="3168351"/>
            <a:chOff x="395536" y="3140968"/>
            <a:chExt cx="5083221" cy="3168351"/>
          </a:xfrm>
        </p:grpSpPr>
        <p:pic>
          <p:nvPicPr>
            <p:cNvPr id="5" name="Picture 4" descr="http://profile.ak.fbcdn.net/hprofile-ak-snc4/50496_19063516736_1164_n.jp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501008"/>
              <a:ext cx="1331995" cy="2291358"/>
            </a:xfrm>
            <a:prstGeom prst="rect">
              <a:avLst/>
            </a:prstGeom>
            <a:noFill/>
            <a:effectLst>
              <a:outerShdw blurRad="165100" dist="38100" dir="2700000" sx="118000" sy="118000" algn="tl" rotWithShape="0">
                <a:prstClr val="black">
                  <a:alpha val="62000"/>
                </a:prstClr>
              </a:outerShdw>
            </a:effectLst>
          </p:spPr>
        </p:pic>
        <p:grpSp>
          <p:nvGrpSpPr>
            <p:cNvPr id="13" name="Group 12"/>
            <p:cNvGrpSpPr/>
            <p:nvPr/>
          </p:nvGrpSpPr>
          <p:grpSpPr>
            <a:xfrm>
              <a:off x="3431871" y="4270799"/>
              <a:ext cx="2046886" cy="1500677"/>
              <a:chOff x="3898074" y="1014183"/>
              <a:chExt cx="2046886" cy="1500677"/>
            </a:xfrm>
          </p:grpSpPr>
          <p:pic>
            <p:nvPicPr>
              <p:cNvPr id="6" name="Picture 1" descr="C:\Users\Dr ELIAS\AppData\Local\Microsoft\Windows\Temporary Internet Files\Content.IE5\XTIPLP5O\MC900053958[1].wmf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233226">
                <a:off x="3898074" y="1014183"/>
                <a:ext cx="1326760" cy="1082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" descr="C:\Users\Dr ELIAS\AppData\Local\Microsoft\Windows\Temporary Internet Files\Content.IE5\XTIPLP5O\MC900053958[1].wmf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233226">
                <a:off x="4026381" y="1097375"/>
                <a:ext cx="1326760" cy="1082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" descr="C:\Users\Dr ELIAS\AppData\Local\Microsoft\Windows\Temporary Internet Files\Content.IE5\XTIPLP5O\MC900053958[1].wmf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233226">
                <a:off x="4181171" y="1180529"/>
                <a:ext cx="1326760" cy="1082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" descr="C:\Users\Dr ELIAS\AppData\Local\Microsoft\Windows\Temporary Internet Files\Content.IE5\XTIPLP5O\MC900053958[1].wmf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233226">
                <a:off x="4335103" y="1265775"/>
                <a:ext cx="1326760" cy="1082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" descr="C:\Users\Dr ELIAS\AppData\Local\Microsoft\Windows\Temporary Internet Files\Content.IE5\XTIPLP5O\MC900053958[1].wmf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233226">
                <a:off x="4463410" y="1348968"/>
                <a:ext cx="1326760" cy="1082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" descr="C:\Users\Dr ELIAS\AppData\Local\Microsoft\Windows\Temporary Internet Files\Content.IE5\XTIPLP5O\MC900053958[1].wmf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233226">
                <a:off x="4618200" y="1432121"/>
                <a:ext cx="1326760" cy="1082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2017565" y="4093328"/>
              <a:ext cx="1225015" cy="221599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he-IL" sz="13800" b="1" cap="none" spc="50" dirty="0" smtClean="0">
                  <a:ln w="11430"/>
                  <a:solidFill>
                    <a:srgbClr val="901C5E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=</a:t>
              </a:r>
              <a:endParaRPr lang="en-US" sz="13800" b="1" cap="none" spc="50" dirty="0">
                <a:ln w="11430"/>
                <a:solidFill>
                  <a:srgbClr val="901C5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35841" name="Picture 1" descr="C:\Users\Dr ELIAS\AppData\Local\Microsoft\Windows\Temporary Internet Files\Content.IE5\6UDVDRRD\MM900282747[1].gif"/>
            <p:cNvPicPr>
              <a:picLocks noChangeAspect="1" noChangeArrowheads="1" noCrop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619672" y="3140968"/>
              <a:ext cx="1872208" cy="1872208"/>
            </a:xfrm>
            <a:prstGeom prst="rect">
              <a:avLst/>
            </a:prstGeom>
            <a:noFill/>
          </p:spPr>
        </p:pic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95288" y="6516052"/>
            <a:ext cx="698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Knishkowy</a:t>
            </a:r>
            <a:r>
              <a:rPr lang="en-US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 and </a:t>
            </a:r>
            <a:r>
              <a:rPr lang="en-US" dirty="0" err="1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Amitai</a:t>
            </a:r>
            <a:r>
              <a:rPr lang="en-US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i="1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Pediatrics </a:t>
            </a:r>
            <a:r>
              <a:rPr lang="en-US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2005;116;e113-e119</a:t>
            </a:r>
            <a:endParaRPr lang="en-US" dirty="0">
              <a:solidFill>
                <a:srgbClr val="000066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שינה מחזקת את הזכרון </a:t>
            </a:r>
            <a:endParaRPr lang="en-US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6370" name="Picture 2" descr="http://www.rhsmpsychology.com/images/Memory%20and%20Sl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51524"/>
            <a:ext cx="6288410" cy="3468537"/>
          </a:xfrm>
          <a:prstGeom prst="rect">
            <a:avLst/>
          </a:prstGeom>
          <a:noFill/>
        </p:spPr>
      </p:pic>
      <p:pic>
        <p:nvPicPr>
          <p:cNvPr id="186374" name="Picture 6" descr="http://www.progressivehealth.com/downloads/headerImages/sleeping%20and%20memo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4003780" cy="18767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äðøâéìä"/>
          <p:cNvPicPr>
            <a:picLocks noChangeAspect="1" noChangeArrowheads="1"/>
          </p:cNvPicPr>
          <p:nvPr/>
        </p:nvPicPr>
        <p:blipFill>
          <a:blip r:embed="rId3" cstate="screen"/>
          <a:srcRect l="3910" r="7474"/>
          <a:stretch>
            <a:fillRect/>
          </a:stretch>
        </p:blipFill>
        <p:spPr bwMode="auto">
          <a:xfrm>
            <a:off x="1547664" y="1090268"/>
            <a:ext cx="6084235" cy="576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Users\Dr ELIAS\Desktop\נרגילות כולל הכל\shisha comp\shisha project low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340768"/>
            <a:ext cx="2430016" cy="502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74638"/>
            <a:ext cx="752432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מבנה הנרגילה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Dr ELIAS\Desktop\hea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024336" cy="3695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7211144" cy="4929411"/>
          </a:xfrm>
        </p:spPr>
        <p:txBody>
          <a:bodyPr/>
          <a:lstStyle/>
          <a:p>
            <a:pPr>
              <a:defRPr/>
            </a:pP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מקור החום: גחל</a:t>
            </a:r>
          </a:p>
          <a:p>
            <a:pPr>
              <a:buNone/>
              <a:defRPr/>
            </a:pP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בד"כ עשוי מפסולת תעשייתית אורגנית</a:t>
            </a:r>
          </a:p>
          <a:p>
            <a:pPr>
              <a:defRPr/>
            </a:pP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10-20 גרם "מועסל"</a:t>
            </a:r>
          </a:p>
          <a:p>
            <a:pPr lvl="1">
              <a:defRPr/>
            </a:pPr>
            <a:r>
              <a:rPr lang="he-IL" sz="2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30% טבק </a:t>
            </a:r>
            <a:r>
              <a:rPr lang="he-IL" sz="3200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+</a:t>
            </a:r>
            <a:r>
              <a:rPr lang="he-IL" sz="2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 70% סוכר ופירות</a:t>
            </a:r>
          </a:p>
          <a:p>
            <a:pPr>
              <a:defRPr/>
            </a:pP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ראש מכיל</a:t>
            </a:r>
          </a:p>
          <a:p>
            <a:pPr lvl="1">
              <a:defRPr/>
            </a:pPr>
            <a:r>
              <a:rPr lang="he-IL" sz="2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2.94 מ"ג ניקוטין	~ ל 2-10 סיגריות</a:t>
            </a:r>
          </a:p>
          <a:p>
            <a:pPr lvl="1">
              <a:defRPr/>
            </a:pPr>
            <a:r>
              <a:rPr lang="he-IL" sz="2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145 מ"ג </a:t>
            </a:r>
            <a:r>
              <a:rPr lang="en-US" sz="2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CO</a:t>
            </a:r>
            <a:r>
              <a:rPr lang="he-IL" sz="2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 (חד תחמוצת-הפחמן)</a:t>
            </a:r>
          </a:p>
          <a:p>
            <a:pPr lvl="1">
              <a:defRPr/>
            </a:pPr>
            <a:r>
              <a:rPr lang="he-IL" sz="2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800 מ"ג זפת ותרכובות </a:t>
            </a:r>
            <a:r>
              <a:rPr lang="en-US" sz="2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TAR</a:t>
            </a:r>
            <a:endParaRPr lang="he-IL" sz="2400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  <a:p>
            <a:pPr lvl="1">
              <a:defRPr/>
            </a:pPr>
            <a:r>
              <a:rPr lang="he-IL" sz="2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מתכות כבדות	~ ל 3 סיגריות</a:t>
            </a:r>
          </a:p>
          <a:p>
            <a:pPr lvl="1">
              <a:defRPr/>
            </a:pPr>
            <a:endParaRPr lang="he-IL" sz="1100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  <a:p>
            <a:pPr>
              <a:defRPr/>
            </a:pPr>
            <a:r>
              <a:rPr lang="he-IL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אין שום </a:t>
            </a:r>
            <a:r>
              <a:rPr lang="he-IL" b="1" dirty="0" smtClean="0">
                <a:solidFill>
                  <a:srgbClr val="FF3300"/>
                </a:solidFill>
                <a:latin typeface="David" pitchFamily="34" charset="-79"/>
                <a:cs typeface="David" pitchFamily="34" charset="-79"/>
              </a:rPr>
              <a:t>פיקוח</a:t>
            </a:r>
            <a:r>
              <a:rPr lang="he-IL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 על יצור טבק לנרגילה!!!</a:t>
            </a:r>
            <a:endParaRPr lang="en-US" sz="2800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-36512" y="260648"/>
            <a:ext cx="7560840" cy="1143000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he-IL" sz="5400" b="1" kern="0" dirty="0" smtClean="0">
                <a:solidFill>
                  <a:srgbClr val="901C5E"/>
                </a:solidFill>
                <a:latin typeface="David" pitchFamily="34" charset="-79"/>
                <a:ea typeface="+mj-ea"/>
                <a:cs typeface="David" pitchFamily="34" charset="-79"/>
              </a:rPr>
              <a:t>עשן הנרגילה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288" y="6516052"/>
            <a:ext cx="6985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Food and Chemical Toxicology 2005;43: 655–661</a:t>
            </a:r>
            <a:endParaRPr lang="en-US" b="1" dirty="0" smtClean="0">
              <a:solidFill>
                <a:srgbClr val="000066"/>
              </a:solidFill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endParaRPr lang="en-US" sz="1600" dirty="0" smtClean="0">
              <a:solidFill>
                <a:srgbClr val="000066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12777"/>
            <a:ext cx="7344494" cy="4248471"/>
          </a:xfrm>
        </p:spPr>
        <p:txBody>
          <a:bodyPr/>
          <a:lstStyle/>
          <a:p>
            <a:pPr>
              <a:buNone/>
            </a:pPr>
            <a:r>
              <a:rPr lang="he-IL" sz="2800" b="1" dirty="0" smtClean="0">
                <a:solidFill>
                  <a:srgbClr val="901C5E"/>
                </a:solidFill>
                <a:latin typeface="David" pitchFamily="34" charset="-79"/>
                <a:cs typeface="David" pitchFamily="34" charset="-79"/>
              </a:rPr>
              <a:t>קריטריוני הכללה</a:t>
            </a:r>
            <a:r>
              <a:rPr lang="en-US" sz="2800" b="1" dirty="0" smtClean="0">
                <a:solidFill>
                  <a:srgbClr val="901C5E"/>
                </a:solidFill>
                <a:latin typeface="David" pitchFamily="34" charset="-79"/>
                <a:cs typeface="David" pitchFamily="34" charset="-79"/>
              </a:rPr>
              <a:t>:</a:t>
            </a:r>
            <a:endParaRPr lang="he-IL" sz="2800" b="1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כל מי שמלאו לו </a:t>
            </a:r>
            <a:r>
              <a:rPr lang="he-IL" sz="2800" b="1" dirty="0" smtClean="0">
                <a:solidFill>
                  <a:srgbClr val="FF3300"/>
                </a:solidFill>
                <a:latin typeface="David" pitchFamily="34" charset="-79"/>
                <a:cs typeface="David" pitchFamily="34" charset="-79"/>
              </a:rPr>
              <a:t>18</a:t>
            </a: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 שנים, ועישן נרגילה בעבר.</a:t>
            </a:r>
          </a:p>
          <a:p>
            <a:pPr>
              <a:buNone/>
            </a:pPr>
            <a:r>
              <a:rPr lang="he-IL" sz="2800" b="1" dirty="0" smtClean="0">
                <a:solidFill>
                  <a:srgbClr val="901C5E"/>
                </a:solidFill>
                <a:latin typeface="David" pitchFamily="34" charset="-79"/>
                <a:cs typeface="David" pitchFamily="34" charset="-79"/>
              </a:rPr>
              <a:t>קריטריוני הפסילה</a:t>
            </a:r>
            <a:r>
              <a:rPr lang="en-US" sz="2800" b="1" dirty="0" smtClean="0">
                <a:solidFill>
                  <a:srgbClr val="901C5E"/>
                </a:solidFill>
                <a:latin typeface="David" pitchFamily="34" charset="-79"/>
                <a:cs typeface="David" pitchFamily="34" charset="-79"/>
              </a:rPr>
              <a:t>:</a:t>
            </a:r>
          </a:p>
          <a:p>
            <a:pPr lvl="0"/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עישון </a:t>
            </a:r>
            <a:r>
              <a:rPr lang="he-IL" sz="2800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נרגילה </a:t>
            </a: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במהלך </a:t>
            </a:r>
            <a:r>
              <a:rPr lang="he-IL" sz="2800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24</a:t>
            </a: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 שעות האחרונות</a:t>
            </a:r>
            <a:endParaRPr lang="en-US" sz="2800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  <a:p>
            <a:pPr lvl="0"/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עישון </a:t>
            </a:r>
            <a:r>
              <a:rPr lang="he-IL" sz="2800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סיגריה</a:t>
            </a: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 במהלך </a:t>
            </a:r>
            <a:r>
              <a:rPr lang="he-IL" sz="2800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6</a:t>
            </a: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 שעות האחרונות</a:t>
            </a:r>
            <a:endParaRPr lang="en-US" sz="2800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  <a:p>
            <a:pPr lvl="0"/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אנשים שנוטלים </a:t>
            </a:r>
            <a:r>
              <a:rPr lang="he-IL" sz="2800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סטירואידים</a:t>
            </a: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 דרך הפה</a:t>
            </a:r>
          </a:p>
          <a:p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נשים </a:t>
            </a:r>
            <a:r>
              <a:rPr lang="he-IL" sz="2800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בהיריון</a:t>
            </a:r>
          </a:p>
          <a:p>
            <a:r>
              <a:rPr lang="he-IL" sz="2800" b="1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ועוד...</a:t>
            </a:r>
            <a:endParaRPr lang="en-US" sz="2800" b="1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  <a:p>
            <a:pPr lvl="0"/>
            <a:endParaRPr lang="he-IL" sz="2800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  <a:p>
            <a:pPr lvl="0">
              <a:buNone/>
            </a:pPr>
            <a:endParaRPr lang="en-US" sz="2800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itle 9"/>
          <p:cNvSpPr txBox="1">
            <a:spLocks/>
          </p:cNvSpPr>
          <p:nvPr/>
        </p:nvSpPr>
        <p:spPr>
          <a:xfrm>
            <a:off x="0" y="188640"/>
            <a:ext cx="7560840" cy="1143000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he-IL" sz="5400" b="1" kern="0" dirty="0" smtClean="0">
                <a:solidFill>
                  <a:srgbClr val="901C5E"/>
                </a:solidFill>
                <a:latin typeface="David" pitchFamily="34" charset="-79"/>
                <a:ea typeface="+mj-ea"/>
                <a:cs typeface="David" pitchFamily="34" charset="-79"/>
              </a:rPr>
              <a:t>אוכלוסית המחקר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4" name="Title 9"/>
          <p:cNvSpPr txBox="1">
            <a:spLocks/>
          </p:cNvSpPr>
          <p:nvPr/>
        </p:nvSpPr>
        <p:spPr>
          <a:xfrm>
            <a:off x="-36512" y="5229200"/>
            <a:ext cx="7560840" cy="1143000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he-IL" sz="5400" b="1" kern="0" dirty="0" smtClean="0">
                <a:solidFill>
                  <a:srgbClr val="901C5E"/>
                </a:solidFill>
                <a:latin typeface="David" pitchFamily="34" charset="-79"/>
                <a:ea typeface="+mj-ea"/>
                <a:cs typeface="David" pitchFamily="34" charset="-79"/>
              </a:rPr>
              <a:t>הסכמה מדעת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pic>
        <p:nvPicPr>
          <p:cNvPr id="25602" name="Picture 2" descr="C:\Users\Dr ELIAS\AppData\Local\Microsoft\Windows\Temporary Internet Files\Content.IE5\6UDVDRRD\MC900431545[1]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59632" y="5445224"/>
            <a:ext cx="2285714" cy="1206349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920680"/>
            <a:ext cx="6948264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3200" kern="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מילוי שאלון</a:t>
            </a:r>
            <a:endParaRPr kumimoji="0" lang="he-IL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Dr ELIAS\Pictures\Bentur visit\Shisha Photos\P82500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3114" y="602686"/>
            <a:ext cx="7512835" cy="5634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G:\narghile\P82400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23722" y="659829"/>
            <a:ext cx="7532654" cy="5649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Dr ELIAS\Pictures\Bentur visit\Shisha Photos\P8250096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395537" y="692696"/>
            <a:ext cx="7488832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Dr ELIAS\Pictures\Bentur visit\PA2800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1032" y="692696"/>
            <a:ext cx="7488832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www.epharmapedia.com/img/diseases/1276757923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5024"/>
            <a:ext cx="4716016" cy="3089891"/>
          </a:xfrm>
          <a:prstGeom prst="rect">
            <a:avLst/>
          </a:prstGeom>
          <a:noFill/>
        </p:spPr>
      </p:pic>
      <p:pic>
        <p:nvPicPr>
          <p:cNvPr id="33796" name="Picture 4" descr="ראה תמונה בגודל מלא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124744"/>
            <a:ext cx="125253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11707" y="1724615"/>
            <a:ext cx="2448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1.5%</a:t>
            </a:r>
            <a:endParaRPr lang="en-US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6789" y="3140968"/>
            <a:ext cx="25277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9.5%</a:t>
            </a:r>
            <a:endParaRPr lang="en-US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850" y="1196752"/>
            <a:ext cx="7344494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3600" b="1" kern="0" dirty="0" smtClean="0">
                <a:solidFill>
                  <a:srgbClr val="901C5E"/>
                </a:solidFill>
                <a:latin typeface="David" pitchFamily="34" charset="-79"/>
                <a:cs typeface="David" pitchFamily="34" charset="-79"/>
              </a:rPr>
              <a:t>לפני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:</a:t>
            </a:r>
            <a:endParaRPr kumimoji="0" lang="he-IL" sz="36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lang="en-US" sz="40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	</a:t>
            </a:r>
            <a:r>
              <a:rPr lang="he-IL" sz="40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	</a:t>
            </a:r>
            <a:r>
              <a:rPr lang="en-US" sz="40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 1.47 ± 0.56 (1.4, 0.7–3.3)</a:t>
            </a:r>
          </a:p>
          <a:p>
            <a:pPr marL="342900" lvl="0" indent="-342900" algn="r">
              <a:spcBef>
                <a:spcPct val="20000"/>
              </a:spcBef>
            </a:pPr>
            <a:r>
              <a:rPr kumimoji="0" lang="he-I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אחרי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: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40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		9.49 ± 5.52 (7.4, 3.4–26)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 smtClean="0">
                <a:solidFill>
                  <a:srgbClr val="FF3300"/>
                </a:solidFill>
                <a:latin typeface="David" pitchFamily="34" charset="-79"/>
                <a:cs typeface="David" pitchFamily="34" charset="-79"/>
              </a:rPr>
              <a:t>		P&lt;0.0001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-36512" y="260648"/>
            <a:ext cx="7560840" cy="1143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he-IL" sz="5400" b="1" kern="0" dirty="0" smtClean="0">
                <a:solidFill>
                  <a:srgbClr val="901C5E"/>
                </a:solidFill>
                <a:latin typeface="David" pitchFamily="34" charset="-79"/>
                <a:ea typeface="+mj-ea"/>
                <a:cs typeface="David" pitchFamily="34" charset="-79"/>
              </a:rPr>
              <a:t>תוצאות</a:t>
            </a:r>
            <a:r>
              <a:rPr lang="en-US" sz="5400" b="1" kern="0" dirty="0" smtClean="0">
                <a:solidFill>
                  <a:srgbClr val="901C5E"/>
                </a:solidFill>
                <a:latin typeface="David" pitchFamily="34" charset="-79"/>
                <a:ea typeface="+mj-ea"/>
                <a:cs typeface="David" pitchFamily="34" charset="-79"/>
              </a:rPr>
              <a:t>:</a:t>
            </a:r>
            <a:r>
              <a:rPr lang="he-IL" sz="5400" b="1" kern="0" dirty="0" smtClean="0">
                <a:solidFill>
                  <a:srgbClr val="901C5E"/>
                </a:solidFill>
                <a:latin typeface="David" pitchFamily="34" charset="-79"/>
                <a:ea typeface="+mj-ea"/>
                <a:cs typeface="David" pitchFamily="34" charset="-79"/>
              </a:rPr>
              <a:t> </a:t>
            </a:r>
            <a:r>
              <a:rPr lang="he-IL" sz="4800" b="1" kern="0" dirty="0" smtClean="0">
                <a:solidFill>
                  <a:srgbClr val="901C5E"/>
                </a:solidFill>
                <a:latin typeface="David" pitchFamily="34" charset="-79"/>
                <a:cs typeface="David" pitchFamily="34" charset="-79"/>
              </a:rPr>
              <a:t>קרבוקסי-המוגלובין</a:t>
            </a:r>
            <a:endParaRPr lang="en-US" sz="5400" b="1" kern="0" dirty="0" smtClean="0">
              <a:solidFill>
                <a:srgbClr val="901C5E"/>
              </a:solidFill>
              <a:latin typeface="David" pitchFamily="34" charset="-79"/>
              <a:cs typeface="David" pitchFamily="34" charset="-79"/>
            </a:endParaRPr>
          </a:p>
          <a:p>
            <a:pPr lvl="0" algn="r"/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283968" y="6516052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Mean ± SD (Median, Min.- Max.)</a:t>
            </a:r>
            <a:endParaRPr lang="en-US" sz="1600" dirty="0" smtClean="0">
              <a:solidFill>
                <a:srgbClr val="000066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5496" y="998538"/>
            <a:ext cx="850900" cy="6002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rtl="0" eaLnBrk="0" hangingPunct="0"/>
            <a:r>
              <a:rPr lang="en-US" b="1"/>
              <a:t>- </a:t>
            </a:r>
            <a:r>
              <a:rPr lang="en-US" b="1">
                <a:solidFill>
                  <a:srgbClr val="000066"/>
                </a:solidFill>
              </a:rPr>
              <a:t>100</a:t>
            </a:r>
            <a:r>
              <a:rPr lang="en-US" b="1"/>
              <a:t> -</a:t>
            </a:r>
          </a:p>
          <a:p>
            <a:pPr rtl="0" eaLnBrk="0" hangingPunct="0"/>
            <a:endParaRPr lang="en-US" b="1"/>
          </a:p>
          <a:p>
            <a:pPr rtl="0" eaLnBrk="0" hangingPunct="0"/>
            <a:r>
              <a:rPr lang="en-US" b="1"/>
              <a:t>-  90  -</a:t>
            </a:r>
          </a:p>
          <a:p>
            <a:pPr rtl="0" eaLnBrk="0" hangingPunct="0"/>
            <a:endParaRPr lang="en-US" b="1"/>
          </a:p>
          <a:p>
            <a:pPr rtl="0" eaLnBrk="0" hangingPunct="0"/>
            <a:r>
              <a:rPr lang="en-US" b="1"/>
              <a:t>-  80  -</a:t>
            </a:r>
          </a:p>
          <a:p>
            <a:pPr rtl="0" eaLnBrk="0" hangingPunct="0"/>
            <a:endParaRPr lang="en-US" b="1"/>
          </a:p>
          <a:p>
            <a:pPr rtl="0" eaLnBrk="0" hangingPunct="0"/>
            <a:r>
              <a:rPr lang="en-US" b="1"/>
              <a:t>-  70  -</a:t>
            </a:r>
          </a:p>
          <a:p>
            <a:pPr rtl="0" eaLnBrk="0" hangingPunct="0"/>
            <a:endParaRPr lang="en-US" b="1"/>
          </a:p>
          <a:p>
            <a:pPr rtl="0" eaLnBrk="0" hangingPunct="0"/>
            <a:r>
              <a:rPr lang="en-US" b="1"/>
              <a:t>-  60  -</a:t>
            </a:r>
          </a:p>
          <a:p>
            <a:pPr rtl="0" eaLnBrk="0" hangingPunct="0"/>
            <a:endParaRPr lang="en-US" b="1"/>
          </a:p>
          <a:p>
            <a:pPr rtl="0" eaLnBrk="0" hangingPunct="0"/>
            <a:r>
              <a:rPr lang="en-US" b="1"/>
              <a:t>-  50  -</a:t>
            </a:r>
          </a:p>
          <a:p>
            <a:pPr rtl="0" eaLnBrk="0" hangingPunct="0"/>
            <a:endParaRPr lang="en-US" b="1"/>
          </a:p>
          <a:p>
            <a:pPr rtl="0" eaLnBrk="0" hangingPunct="0"/>
            <a:r>
              <a:rPr lang="en-US" b="1"/>
              <a:t>-  40  -</a:t>
            </a:r>
          </a:p>
          <a:p>
            <a:pPr rtl="0" eaLnBrk="0" hangingPunct="0"/>
            <a:endParaRPr lang="en-US" b="1"/>
          </a:p>
          <a:p>
            <a:pPr rtl="0" eaLnBrk="0" hangingPunct="0"/>
            <a:r>
              <a:rPr lang="en-US" b="1"/>
              <a:t>-  30  -</a:t>
            </a:r>
          </a:p>
          <a:p>
            <a:pPr rtl="0" eaLnBrk="0" hangingPunct="0"/>
            <a:endParaRPr lang="en-US" b="1"/>
          </a:p>
          <a:p>
            <a:pPr rtl="0" eaLnBrk="0" hangingPunct="0"/>
            <a:r>
              <a:rPr lang="en-US" b="1"/>
              <a:t>-  20  -</a:t>
            </a:r>
          </a:p>
          <a:p>
            <a:pPr rtl="0" eaLnBrk="0" hangingPunct="0"/>
            <a:endParaRPr lang="en-US" b="1"/>
          </a:p>
          <a:p>
            <a:pPr rtl="0" eaLnBrk="0" hangingPunct="0"/>
            <a:r>
              <a:rPr lang="en-US" b="1"/>
              <a:t>-  10  -</a:t>
            </a:r>
          </a:p>
          <a:p>
            <a:pPr rtl="0" eaLnBrk="0" hangingPunct="0"/>
            <a:endParaRPr lang="en-US" b="1"/>
          </a:p>
          <a:p>
            <a:pPr rtl="0" eaLnBrk="0" hangingPunct="0"/>
            <a:r>
              <a:rPr lang="en-US" b="1"/>
              <a:t>-   0   -</a:t>
            </a:r>
            <a:endParaRPr lang="en-US" sz="2400" b="1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45496" y="6477000"/>
            <a:ext cx="2105025" cy="379413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 eaLnBrk="0" hangingPunct="0"/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No effect</a:t>
            </a:r>
            <a:endParaRPr lang="en-US" b="1" i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845496" y="5715000"/>
            <a:ext cx="4542928" cy="654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rtl="0" eaLnBrk="0" hangingPunct="0"/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No major effect </a:t>
            </a:r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except for Shortness of Breath on Extreme Physical Activity</a:t>
            </a:r>
            <a:endParaRPr lang="en-US" i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845496" y="5029200"/>
            <a:ext cx="4876800" cy="654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Extreme Shortness of Breath during Moderate Exertion, </a:t>
            </a:r>
            <a:r>
              <a:rPr lang="en-US" dirty="0" smtClean="0">
                <a:solidFill>
                  <a:srgbClr val="FF3300"/>
                </a:solidFill>
                <a:latin typeface="Comic Sans MS" pitchFamily="66" charset="0"/>
              </a:rPr>
              <a:t>Headache</a:t>
            </a:r>
            <a:endParaRPr lang="en-US" i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862959" y="4365625"/>
            <a:ext cx="4859337" cy="654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Pronounced Headache, Fatigue, </a:t>
            </a:r>
            <a:endParaRPr lang="he-IL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rtl="0" eaLnBrk="0" hangingPunct="0"/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Irritability</a:t>
            </a:r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Impaired Judgment</a:t>
            </a:r>
            <a:endParaRPr lang="en-US" i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873696" y="5638800"/>
            <a:ext cx="2895600" cy="533400"/>
          </a:xfrm>
          <a:prstGeom prst="homePlate">
            <a:avLst>
              <a:gd name="adj" fmla="val 135714"/>
            </a:avLst>
          </a:prstGeom>
          <a:gradFill rotWithShape="0">
            <a:gsLst>
              <a:gs pos="0">
                <a:srgbClr val="FAFD00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873696" y="5105400"/>
            <a:ext cx="2895600" cy="457200"/>
          </a:xfrm>
          <a:prstGeom prst="homePlate">
            <a:avLst>
              <a:gd name="adj" fmla="val 158333"/>
            </a:avLst>
          </a:prstGeom>
          <a:gradFill rotWithShape="0">
            <a:gsLst>
              <a:gs pos="0">
                <a:srgbClr val="A9A900"/>
              </a:gs>
              <a:gs pos="100000">
                <a:srgbClr val="FFFF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873696" y="6248400"/>
            <a:ext cx="2895600" cy="533400"/>
          </a:xfrm>
          <a:prstGeom prst="homePlate">
            <a:avLst>
              <a:gd name="adj" fmla="val 135714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873696" y="4495800"/>
            <a:ext cx="2895600" cy="533400"/>
          </a:xfrm>
          <a:prstGeom prst="homePlate">
            <a:avLst>
              <a:gd name="adj" fmla="val 13571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873696" y="3429000"/>
            <a:ext cx="2895600" cy="990600"/>
          </a:xfrm>
          <a:prstGeom prst="homePlate">
            <a:avLst>
              <a:gd name="adj" fmla="val 73077"/>
            </a:avLst>
          </a:prstGeom>
          <a:gradFill rotWithShape="0">
            <a:gsLst>
              <a:gs pos="0">
                <a:srgbClr val="FC0128"/>
              </a:gs>
              <a:gs pos="100000">
                <a:srgbClr val="FAFD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873696" y="2362200"/>
            <a:ext cx="2895600" cy="990600"/>
          </a:xfrm>
          <a:prstGeom prst="homePlate">
            <a:avLst>
              <a:gd name="adj" fmla="val 73077"/>
            </a:avLst>
          </a:prstGeom>
          <a:gradFill rotWithShape="0">
            <a:gsLst>
              <a:gs pos="0">
                <a:srgbClr val="C0011E"/>
              </a:gs>
              <a:gs pos="100000">
                <a:srgbClr val="FC0128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873696" y="1295400"/>
            <a:ext cx="2895600" cy="990600"/>
          </a:xfrm>
          <a:prstGeom prst="homePlate">
            <a:avLst>
              <a:gd name="adj" fmla="val 73077"/>
            </a:avLst>
          </a:prstGeom>
          <a:solidFill>
            <a:srgbClr val="FC0128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3845496" y="3573016"/>
            <a:ext cx="48768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Headache, </a:t>
            </a:r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Disorientation</a:t>
            </a:r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, </a:t>
            </a:r>
            <a:endParaRPr lang="he-IL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rtl="0" eaLnBrk="0" hangingPunct="0"/>
            <a:r>
              <a:rPr lang="en-US" b="1" dirty="0" smtClean="0">
                <a:solidFill>
                  <a:srgbClr val="FF3300"/>
                </a:solidFill>
                <a:latin typeface="Comic Sans MS" pitchFamily="66" charset="0"/>
              </a:rPr>
              <a:t>Fainting</a:t>
            </a:r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, Collapse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3839146" y="2420938"/>
            <a:ext cx="4876800" cy="654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 eaLnBrk="0" hangingPunct="0"/>
            <a:r>
              <a:rPr lang="en-US" b="1" dirty="0">
                <a:solidFill>
                  <a:srgbClr val="FF3300"/>
                </a:solidFill>
                <a:latin typeface="Comic Sans MS" pitchFamily="66" charset="0"/>
              </a:rPr>
              <a:t>Unconsciousness</a:t>
            </a:r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, Respiratory Failure, Death in Long Exposures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3845496" y="1524000"/>
            <a:ext cx="48768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 eaLnBrk="0" hangingPunct="0"/>
            <a:r>
              <a:rPr lang="en-US" sz="2400" b="1" dirty="0">
                <a:solidFill>
                  <a:srgbClr val="FF3300"/>
                </a:solidFill>
                <a:latin typeface="Comic Sans MS" pitchFamily="66" charset="0"/>
              </a:rPr>
              <a:t>Immediate Death</a:t>
            </a:r>
            <a:r>
              <a:rPr lang="en-US" sz="2400" dirty="0">
                <a:solidFill>
                  <a:srgbClr val="FF33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8" name="Picture 4" descr="ראה תמונה בגודל מלא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28384" y="1412776"/>
            <a:ext cx="820490" cy="99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9"/>
          <p:cNvSpPr txBox="1">
            <a:spLocks/>
          </p:cNvSpPr>
          <p:nvPr/>
        </p:nvSpPr>
        <p:spPr>
          <a:xfrm>
            <a:off x="-36512" y="260648"/>
            <a:ext cx="7560840" cy="1080120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he-IL" sz="5400" b="1" kern="0" dirty="0" smtClean="0">
                <a:solidFill>
                  <a:srgbClr val="901C5E"/>
                </a:solidFill>
                <a:latin typeface="David" pitchFamily="34" charset="-79"/>
                <a:ea typeface="+mj-ea"/>
                <a:cs typeface="David" pitchFamily="34" charset="-79"/>
              </a:rPr>
              <a:t>קרבוקסי-המוגלובין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מלבן 3"/>
          <p:cNvSpPr>
            <a:spLocks noChangeArrowheads="1"/>
          </p:cNvSpPr>
          <p:nvPr/>
        </p:nvSpPr>
        <p:spPr bwMode="auto">
          <a:xfrm>
            <a:off x="214313" y="5157192"/>
            <a:ext cx="79580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e-IL" sz="36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שונות ברמת האוורור האלוויאולרי?!</a:t>
            </a:r>
          </a:p>
          <a:p>
            <a:pPr algn="ctr"/>
            <a:r>
              <a:rPr lang="he-IL" sz="36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שונות בעוצמת העישון?!</a:t>
            </a:r>
          </a:p>
          <a:p>
            <a:pPr algn="ctr"/>
            <a:r>
              <a:rPr lang="he-IL" sz="36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שונות בכמות ההמוגלובין?!</a:t>
            </a:r>
          </a:p>
        </p:txBody>
      </p:sp>
      <p:pic>
        <p:nvPicPr>
          <p:cNvPr id="5" name="Picture 3" descr="C:\Users\Dr ELIAS\Desktop\Data 1.tif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74662" y="-27384"/>
            <a:ext cx="8187022" cy="5472608"/>
          </a:xfrm>
          <a:prstGeom prst="rect">
            <a:avLst/>
          </a:prstGeom>
          <a:noFill/>
        </p:spPr>
      </p:pic>
      <p:sp>
        <p:nvSpPr>
          <p:cNvPr id="8" name="Title 9"/>
          <p:cNvSpPr txBox="1">
            <a:spLocks/>
          </p:cNvSpPr>
          <p:nvPr/>
        </p:nvSpPr>
        <p:spPr>
          <a:xfrm>
            <a:off x="467544" y="260648"/>
            <a:ext cx="7056784" cy="1080120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kumimoji="0" lang="he-I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שינויים</a:t>
            </a:r>
            <a:r>
              <a:rPr kumimoji="0" lang="he-IL" sz="3200" b="1" i="0" u="none" strike="noStrike" kern="0" cap="none" spc="0" normalizeH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 </a:t>
            </a:r>
            <a:r>
              <a:rPr kumimoji="0" lang="he-IL" sz="3600" b="1" i="0" u="none" strike="noStrike" kern="0" cap="none" spc="0" normalizeH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מגדריים </a:t>
            </a:r>
            <a:r>
              <a:rPr kumimoji="0" lang="he-IL" sz="3200" b="1" i="0" u="none" strike="noStrike" kern="0" cap="none" spc="0" normalizeH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ברמות </a:t>
            </a:r>
            <a:r>
              <a:rPr lang="he-IL" sz="3200" b="1" kern="0" dirty="0" smtClean="0">
                <a:solidFill>
                  <a:srgbClr val="901C5E"/>
                </a:solidFill>
                <a:latin typeface="David" pitchFamily="34" charset="-79"/>
                <a:ea typeface="+mj-ea"/>
                <a:cs typeface="David" pitchFamily="34" charset="-79"/>
              </a:rPr>
              <a:t>קרבוקסי-המוגלובין</a:t>
            </a:r>
            <a:endParaRPr kumimoji="0" lang="he-IL" sz="3200" b="1" i="0" u="none" strike="noStrike" kern="0" cap="none" spc="0" normalizeH="0" noProof="0" dirty="0" smtClean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3600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שינה מנקה את המוח </a:t>
            </a:r>
            <a:endParaRPr lang="en-US" sz="3600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48" name="Picture 2" descr="https://www.sciencenews.org/sites/default/files/main/articles/ts_1SLEEPAWAKE40-120u_f28_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20963"/>
            <a:ext cx="678180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4572000" y="6248400"/>
            <a:ext cx="382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Xie elt al , Science , 2013 Oct 18;342(6156):373-7</a:t>
            </a:r>
          </a:p>
        </p:txBody>
      </p:sp>
      <p:pic>
        <p:nvPicPr>
          <p:cNvPr id="6150" name="Picture 4" descr="http://news.sciencemag.org/sites/default/files/styles/thumb_article_l/public/media/sn-sleep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23850" y="1412777"/>
            <a:ext cx="7344494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3600" b="1" kern="0" dirty="0" smtClean="0">
                <a:solidFill>
                  <a:srgbClr val="901C5E"/>
                </a:solidFill>
                <a:latin typeface="David" pitchFamily="34" charset="-79"/>
                <a:cs typeface="David" pitchFamily="34" charset="-79"/>
              </a:rPr>
              <a:t>לפני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:</a:t>
            </a:r>
            <a:endParaRPr kumimoji="0" lang="he-IL" sz="36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lang="he-IL" sz="36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	</a:t>
            </a:r>
            <a:r>
              <a:rPr lang="en-US" sz="36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80.39 ± 9.92  (80, 60–117)</a:t>
            </a:r>
          </a:p>
          <a:p>
            <a:pPr marL="342900" lvl="0" indent="-342900" algn="r">
              <a:spcBef>
                <a:spcPct val="20000"/>
              </a:spcBef>
            </a:pPr>
            <a:endParaRPr kumimoji="0" lang="he-IL" sz="3600" b="1" i="0" u="none" strike="noStrike" kern="0" cap="none" spc="0" normalizeH="0" baseline="0" noProof="0" dirty="0" smtClean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kumimoji="0" lang="he-I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אחרי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: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he-IL" sz="36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	</a:t>
            </a:r>
            <a:r>
              <a:rPr lang="en-US" sz="36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95.59 ± 17.41 (92, 60–141)</a:t>
            </a:r>
            <a:endParaRPr kumimoji="0" lang="he-IL" sz="36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 smtClean="0">
                <a:solidFill>
                  <a:srgbClr val="FF3300"/>
                </a:solidFill>
                <a:latin typeface="David" pitchFamily="34" charset="-79"/>
                <a:cs typeface="David" pitchFamily="34" charset="-79"/>
              </a:rPr>
              <a:t>		P&lt;0.0001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-36512" y="260648"/>
            <a:ext cx="7560840" cy="1143000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he-IL" sz="5400" b="1" kern="0" dirty="0" smtClean="0">
                <a:solidFill>
                  <a:srgbClr val="901C5E"/>
                </a:solidFill>
                <a:latin typeface="David" pitchFamily="34" charset="-79"/>
                <a:ea typeface="+mj-ea"/>
                <a:cs typeface="David" pitchFamily="34" charset="-79"/>
              </a:rPr>
              <a:t>תוצאות: דופק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16869" y="1628800"/>
            <a:ext cx="17356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LB" sz="72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80</a:t>
            </a:r>
            <a:endParaRPr lang="en-US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4327" y="3645024"/>
            <a:ext cx="17281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LB" sz="72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96</a:t>
            </a:r>
            <a:endParaRPr lang="en-US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2" descr="http://myeducationalresources.com/sitebuildercontent/sitebuilderpictures/heart_pumping_ha.gif"/>
          <p:cNvPicPr>
            <a:picLocks noChangeAspect="1" noChangeArrowheads="1" noCrop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2288" cy="2592289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0" y="2996952"/>
            <a:ext cx="2664296" cy="3861048"/>
            <a:chOff x="0" y="2996952"/>
            <a:chExt cx="2664296" cy="3861048"/>
          </a:xfrm>
        </p:grpSpPr>
        <p:pic>
          <p:nvPicPr>
            <p:cNvPr id="10" name="Picture 2" descr="C:\Users\Dr ELIAS\AppData\Local\Microsoft\Windows\Temporary Internet Files\Content.IE5\D4UB7WI2\MC900320532[1].wmf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3795591"/>
              <a:ext cx="2664296" cy="3062409"/>
            </a:xfrm>
            <a:prstGeom prst="rect">
              <a:avLst/>
            </a:prstGeom>
            <a:noFill/>
          </p:spPr>
        </p:pic>
        <p:pic>
          <p:nvPicPr>
            <p:cNvPr id="11" name="Picture 4" descr="http://profile.ak.fbcdn.net/hprofile-ak-snc4/50496_19063516736_1164_n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2996952"/>
              <a:ext cx="1905000" cy="3276601"/>
            </a:xfrm>
            <a:prstGeom prst="rect">
              <a:avLst/>
            </a:prstGeom>
            <a:noFill/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47864" y="6516052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Mean ± SD (Median, Min.- Max.)</a:t>
            </a:r>
            <a:endParaRPr lang="en-US" sz="1600" dirty="0" smtClean="0">
              <a:solidFill>
                <a:srgbClr val="000066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23850" y="1412777"/>
            <a:ext cx="7344494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kern="0" dirty="0" smtClean="0">
                <a:solidFill>
                  <a:srgbClr val="901C5E"/>
                </a:solidFill>
                <a:latin typeface="David" pitchFamily="34" charset="-79"/>
                <a:cs typeface="David" pitchFamily="34" charset="-79"/>
              </a:rPr>
              <a:t>לפני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:</a:t>
            </a:r>
            <a:endParaRPr kumimoji="0" lang="he-IL" sz="28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lang="he-IL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	</a:t>
            </a:r>
            <a:r>
              <a:rPr lang="en-US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		119.52 ± 12.07 (120, 99–145)</a:t>
            </a:r>
          </a:p>
          <a:p>
            <a:pPr marL="1714500" lvl="3" indent="-342900" algn="r">
              <a:spcBef>
                <a:spcPct val="20000"/>
              </a:spcBef>
            </a:pPr>
            <a:r>
              <a:rPr lang="en-US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		74.84   ±   7.89     (74, 53–97)	</a:t>
            </a:r>
          </a:p>
          <a:p>
            <a:pPr marL="342900" lvl="0" indent="-342900" algn="r">
              <a:spcBef>
                <a:spcPct val="20000"/>
              </a:spcBef>
              <a:buFontTx/>
              <a:buChar char="•"/>
            </a:pPr>
            <a:endParaRPr lang="en-US" sz="2800" dirty="0" smtClean="0">
              <a:latin typeface="David" pitchFamily="34" charset="-79"/>
              <a:cs typeface="David" pitchFamily="34" charset="-79"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kumimoji="0" lang="he-I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אחרי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: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			</a:t>
            </a:r>
            <a:r>
              <a:rPr lang="en-US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131.98 ± 17.8 (130.5, 72–186)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28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			82.98 ± 12.52 (84.5, 26–106)</a:t>
            </a:r>
            <a:endParaRPr lang="he-IL" sz="2800" b="1" kern="0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2800" b="1" kern="0" dirty="0" smtClean="0">
                <a:solidFill>
                  <a:srgbClr val="FF3300"/>
                </a:solidFill>
                <a:latin typeface="David" pitchFamily="34" charset="-79"/>
                <a:cs typeface="David" pitchFamily="34" charset="-79"/>
              </a:rPr>
              <a:t>				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4000" b="1" kern="0" dirty="0" smtClean="0">
                <a:solidFill>
                  <a:srgbClr val="FF3300"/>
                </a:solidFill>
                <a:latin typeface="David" pitchFamily="34" charset="-79"/>
                <a:cs typeface="David" pitchFamily="34" charset="-79"/>
              </a:rPr>
              <a:t>		P&lt;0.0001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-36512" y="260648"/>
            <a:ext cx="7560840" cy="1143000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he-IL" sz="5400" b="1" kern="0" dirty="0" smtClean="0">
                <a:solidFill>
                  <a:srgbClr val="901C5E"/>
                </a:solidFill>
                <a:latin typeface="David" pitchFamily="34" charset="-79"/>
                <a:ea typeface="+mj-ea"/>
                <a:cs typeface="David" pitchFamily="34" charset="-79"/>
              </a:rPr>
              <a:t>תוצאות: לחץ דם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47864" y="6516052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Mean ± SD (Median, Min.- Max.)</a:t>
            </a:r>
            <a:endParaRPr lang="en-US" sz="1600" dirty="0" smtClean="0">
              <a:solidFill>
                <a:srgbClr val="000066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6136" y="2348880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120∕75</a:t>
            </a:r>
            <a:endParaRPr lang="en-US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4128" y="4437112"/>
            <a:ext cx="43924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132∕83  </a:t>
            </a:r>
            <a:endParaRPr lang="en-US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6" name="Picture 2" descr="http://download.wapday.com/animation/connteent/1539-f/blood_pressure_machib.gif?__sid=ggl&amp;lang=en"/>
          <p:cNvPicPr>
            <a:picLocks noChangeAspect="1" noChangeArrowheads="1" noCrop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48272" cy="18466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23850" y="1412777"/>
            <a:ext cx="7344494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3600" b="1" kern="0" dirty="0" smtClean="0">
                <a:solidFill>
                  <a:srgbClr val="901C5E"/>
                </a:solidFill>
                <a:latin typeface="David" pitchFamily="34" charset="-79"/>
                <a:cs typeface="David" pitchFamily="34" charset="-79"/>
              </a:rPr>
              <a:t>לפני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:</a:t>
            </a:r>
            <a:endParaRPr kumimoji="0" lang="he-IL" sz="36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lang="he-IL" sz="36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	</a:t>
            </a:r>
            <a:r>
              <a:rPr lang="en-US" sz="36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14.36 ± 1.63 (14, 12–18)</a:t>
            </a:r>
          </a:p>
          <a:p>
            <a:pPr marL="342900" lvl="0" indent="-342900" algn="r">
              <a:spcBef>
                <a:spcPct val="20000"/>
              </a:spcBef>
            </a:pPr>
            <a:r>
              <a:rPr kumimoji="0" lang="he-I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אחרי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: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he-IL" sz="36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	</a:t>
            </a:r>
            <a:r>
              <a:rPr lang="en-US" sz="36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 16.68 ± 2.24 (16, 14–25)</a:t>
            </a:r>
            <a:endParaRPr kumimoji="0" lang="he-IL" sz="36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 smtClean="0">
                <a:solidFill>
                  <a:srgbClr val="FF3300"/>
                </a:solidFill>
                <a:latin typeface="David" pitchFamily="34" charset="-79"/>
                <a:cs typeface="David" pitchFamily="34" charset="-79"/>
              </a:rPr>
              <a:t>		P&lt;0.0001</a:t>
            </a:r>
            <a:endParaRPr lang="he-IL" sz="3600" b="1" kern="0" noProof="0" dirty="0" smtClean="0">
              <a:solidFill>
                <a:srgbClr val="FF3300"/>
              </a:solidFill>
              <a:latin typeface="David" pitchFamily="34" charset="-79"/>
              <a:cs typeface="David" pitchFamily="34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sz="3600" b="1" kern="0" noProof="0" dirty="0" smtClean="0">
              <a:solidFill>
                <a:srgbClr val="FF3300"/>
              </a:solidFill>
              <a:latin typeface="David" pitchFamily="34" charset="-79"/>
              <a:cs typeface="David" pitchFamily="34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0" cap="none" spc="0" normalizeH="0" baseline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הסטורציה לא השתנתה!!!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-36512" y="260648"/>
            <a:ext cx="7560840" cy="1143000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he-IL" sz="5400" b="1" kern="0" dirty="0" smtClean="0">
                <a:solidFill>
                  <a:srgbClr val="901C5E"/>
                </a:solidFill>
                <a:latin typeface="David" pitchFamily="34" charset="-79"/>
                <a:ea typeface="+mj-ea"/>
                <a:cs typeface="David" pitchFamily="34" charset="-79"/>
              </a:rPr>
              <a:t>תוצאות: מספר נשימות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47864" y="6516052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Mean ± SD (Median, Min.- Max.)</a:t>
            </a:r>
            <a:endParaRPr lang="en-US" sz="1600" dirty="0" smtClean="0">
              <a:solidFill>
                <a:srgbClr val="000066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4208" y="1556792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LB" sz="72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14</a:t>
            </a:r>
            <a:endParaRPr lang="en-US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0192" y="2924944"/>
            <a:ext cx="4032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LB" sz="72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17</a:t>
            </a:r>
            <a:endParaRPr lang="en-US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koko_spirometer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1534">
            <a:off x="6483021" y="-110494"/>
            <a:ext cx="1512168" cy="191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9"/>
          <p:cNvSpPr txBox="1">
            <a:spLocks/>
          </p:cNvSpPr>
          <p:nvPr/>
        </p:nvSpPr>
        <p:spPr>
          <a:xfrm>
            <a:off x="-36512" y="260648"/>
            <a:ext cx="6120680" cy="1143000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he-IL" sz="5400" b="1" kern="0" dirty="0" smtClean="0">
                <a:solidFill>
                  <a:srgbClr val="901C5E"/>
                </a:solidFill>
                <a:latin typeface="David" pitchFamily="34" charset="-79"/>
                <a:ea typeface="+mj-ea"/>
                <a:cs typeface="David" pitchFamily="34" charset="-79"/>
              </a:rPr>
              <a:t>ספירומטריה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pic>
        <p:nvPicPr>
          <p:cNvPr id="9" name="Picture 3" descr="C:\Users\Dr ELIAS\Desktop\Shisha Presentation\Table 4.GIF"/>
          <p:cNvPicPr>
            <a:picLocks noChangeAspect="1" noChangeArrowheads="1"/>
          </p:cNvPicPr>
          <p:nvPr/>
        </p:nvPicPr>
        <p:blipFill>
          <a:blip r:embed="rId4" cstate="screen"/>
          <a:srcRect t="8185"/>
          <a:stretch>
            <a:fillRect/>
          </a:stretch>
        </p:blipFill>
        <p:spPr bwMode="auto">
          <a:xfrm>
            <a:off x="55563" y="3536206"/>
            <a:ext cx="9017000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629891"/>
            <a:ext cx="763284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		ניצפו</a:t>
            </a:r>
            <a:r>
              <a:rPr kumimoji="0" lang="he-IL" sz="32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 </a:t>
            </a:r>
            <a:r>
              <a:rPr kumimoji="0" lang="he-IL" sz="32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שינויים קלים </a:t>
            </a:r>
            <a:r>
              <a:rPr kumimoji="0" lang="he-IL" sz="32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במדדים בתפקודי ראות המזכירות שינויים שנראים בשלבים מוקדמים אצל חולי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COPD</a:t>
            </a:r>
            <a:r>
              <a:rPr kumimoji="0" lang="he-IL" sz="32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.</a:t>
            </a:r>
            <a:endParaRPr lang="he-IL" sz="3200" kern="0" dirty="0" smtClean="0">
              <a:solidFill>
                <a:srgbClr val="000066"/>
              </a:solidFill>
              <a:latin typeface="David" pitchFamily="34" charset="-79"/>
              <a:cs typeface="David" pitchFamily="34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www.diseaseaday.com/wp-content/uploads/2009/05/vertig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048547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23850" y="1412777"/>
            <a:ext cx="7344494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3600" b="1" kern="0" dirty="0" smtClean="0">
                <a:solidFill>
                  <a:srgbClr val="901C5E"/>
                </a:solidFill>
                <a:latin typeface="David" pitchFamily="34" charset="-79"/>
                <a:cs typeface="David" pitchFamily="34" charset="-79"/>
              </a:rPr>
              <a:t>לפני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:</a:t>
            </a:r>
            <a:endParaRPr kumimoji="0" lang="he-IL" sz="36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lang="he-IL" sz="4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	</a:t>
            </a:r>
            <a:r>
              <a:rPr lang="en-US" sz="4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10 (9.68 ± 0.64)</a:t>
            </a:r>
          </a:p>
          <a:p>
            <a:pPr marL="342900" lvl="0" indent="-342900" algn="r">
              <a:spcBef>
                <a:spcPct val="20000"/>
              </a:spcBef>
            </a:pPr>
            <a:endParaRPr kumimoji="0" lang="he-IL" sz="3600" b="1" i="0" u="none" strike="noStrike" kern="0" cap="none" spc="0" normalizeH="0" baseline="0" noProof="0" dirty="0" smtClean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kumimoji="0" lang="he-I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אחרי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01C5E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: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he-IL" sz="4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	</a:t>
            </a:r>
            <a:r>
              <a:rPr lang="en-US" sz="440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 7 (6.95 ± 1.98)</a:t>
            </a:r>
            <a:endParaRPr kumimoji="0" lang="he-IL" sz="4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 smtClean="0">
                <a:solidFill>
                  <a:srgbClr val="FF3300"/>
                </a:solidFill>
                <a:latin typeface="David" pitchFamily="34" charset="-79"/>
                <a:cs typeface="David" pitchFamily="34" charset="-79"/>
              </a:rPr>
              <a:t>		P&lt;0.0001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-36512" y="260648"/>
            <a:ext cx="7560840" cy="1143000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he-IL" sz="5400" b="1" kern="0" dirty="0" smtClean="0">
                <a:solidFill>
                  <a:srgbClr val="901C5E"/>
                </a:solidFill>
                <a:latin typeface="David" pitchFamily="34" charset="-79"/>
                <a:ea typeface="+mj-ea"/>
                <a:cs typeface="David" pitchFamily="34" charset="-79"/>
              </a:rPr>
              <a:t>תוצאות: הרגשה כללית 1-10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283968" y="6516052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Median (Mean ± SD)</a:t>
            </a:r>
            <a:endParaRPr lang="en-US" sz="1600" dirty="0" smtClean="0">
              <a:solidFill>
                <a:srgbClr val="000066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52320" y="1772816"/>
            <a:ext cx="18796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9,7</a:t>
            </a:r>
            <a:endParaRPr lang="en-US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44861" y="3884855"/>
            <a:ext cx="18796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6,9</a:t>
            </a:r>
            <a:endParaRPr lang="en-US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6000" dirty="0" smtClean="0">
                <a:solidFill>
                  <a:srgbClr val="901C5E"/>
                </a:solidFill>
                <a:latin typeface="Arabic Typesetting" pitchFamily="66" charset="-78"/>
                <a:cs typeface="David" pitchFamily="2" charset="-79"/>
              </a:rPr>
              <a:t>נזקים </a:t>
            </a:r>
            <a:endParaRPr lang="he-IL" sz="6000" dirty="0">
              <a:solidFill>
                <a:srgbClr val="901C5E"/>
              </a:solidFill>
              <a:latin typeface="Arabic Typesetting" pitchFamily="66" charset="-78"/>
              <a:cs typeface="David" pitchFamily="2" charset="-79"/>
            </a:endParaRPr>
          </a:p>
        </p:txBody>
      </p:sp>
      <p:pic>
        <p:nvPicPr>
          <p:cNvPr id="4102" name="Picture 6" descr="http://nymethodist.adam.com/graphics/images/en/1937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060848"/>
            <a:ext cx="5762412" cy="4609931"/>
          </a:xfrm>
          <a:prstGeom prst="rect">
            <a:avLst/>
          </a:prstGeom>
          <a:noFill/>
        </p:spPr>
      </p:pic>
      <p:pic>
        <p:nvPicPr>
          <p:cNvPr id="4104" name="Picture 8" descr="http://topnews.net.nz/images/asthm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F8F7"/>
              </a:clrFrom>
              <a:clrTo>
                <a:srgbClr val="EF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1650" y="3068960"/>
            <a:ext cx="3562350" cy="2819401"/>
          </a:xfrm>
          <a:prstGeom prst="rect">
            <a:avLst/>
          </a:prstGeom>
          <a:noFill/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lm.nih.gov/medlineplus/ency/images/ency/fullsize/195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48880"/>
            <a:ext cx="5636398" cy="4509120"/>
          </a:xfrm>
          <a:prstGeom prst="rect">
            <a:avLst/>
          </a:prstGeom>
          <a:noFill/>
        </p:spPr>
      </p:pic>
      <p:pic>
        <p:nvPicPr>
          <p:cNvPr id="46082" name="Picture 2" descr="http://static.howstuffworks.com/gif/adam/images/en/chest-tube-insertion-procedure-pictu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09" t="16537" b="12589"/>
          <a:stretch>
            <a:fillRect/>
          </a:stretch>
        </p:blipFill>
        <p:spPr bwMode="auto">
          <a:xfrm>
            <a:off x="5580112" y="3573016"/>
            <a:ext cx="3347864" cy="2911782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6000" dirty="0" smtClean="0">
                <a:solidFill>
                  <a:srgbClr val="901C5E"/>
                </a:solidFill>
                <a:latin typeface="Arabic Typesetting" pitchFamily="66" charset="-78"/>
                <a:cs typeface="David" pitchFamily="2" charset="-79"/>
              </a:rPr>
              <a:t>נזקים </a:t>
            </a:r>
            <a:endParaRPr lang="he-IL" sz="6000" dirty="0">
              <a:solidFill>
                <a:srgbClr val="901C5E"/>
              </a:solidFill>
              <a:latin typeface="Arabic Typesetting" pitchFamily="66" charset="-78"/>
              <a:cs typeface="David" pitchFamily="2" charset="-79"/>
            </a:endParaRPr>
          </a:p>
        </p:txBody>
      </p:sp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skincarephysicians.com/skincancernet/images/squam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59968"/>
            <a:ext cx="5073080" cy="3309392"/>
          </a:xfrm>
          <a:prstGeom prst="rect">
            <a:avLst/>
          </a:prstGeom>
          <a:noFill/>
        </p:spPr>
      </p:pic>
      <p:pic>
        <p:nvPicPr>
          <p:cNvPr id="45060" name="Picture 4" descr="http://www.disease-picture.com/wp-content/uploads/2005/11/7/squamous-cell-carcinoma-of-the-tonguepl.jpg"/>
          <p:cNvPicPr>
            <a:picLocks noChangeAspect="1" noChangeArrowheads="1"/>
          </p:cNvPicPr>
          <p:nvPr/>
        </p:nvPicPr>
        <p:blipFill>
          <a:blip r:embed="rId3" cstate="print"/>
          <a:srcRect b="12030"/>
          <a:stretch>
            <a:fillRect/>
          </a:stretch>
        </p:blipFill>
        <p:spPr bwMode="auto">
          <a:xfrm>
            <a:off x="179512" y="2060848"/>
            <a:ext cx="3429000" cy="4608512"/>
          </a:xfrm>
          <a:prstGeom prst="rect">
            <a:avLst/>
          </a:prstGeom>
          <a:noFill/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6000" dirty="0" smtClean="0">
                <a:solidFill>
                  <a:srgbClr val="901C5E"/>
                </a:solidFill>
                <a:latin typeface="Arabic Typesetting" pitchFamily="66" charset="-78"/>
                <a:cs typeface="David" pitchFamily="2" charset="-79"/>
              </a:rPr>
              <a:t>נזקים </a:t>
            </a:r>
            <a:endParaRPr lang="he-IL" sz="6000" dirty="0">
              <a:solidFill>
                <a:srgbClr val="901C5E"/>
              </a:solidFill>
              <a:latin typeface="Arabic Typesetting" pitchFamily="66" charset="-78"/>
              <a:cs typeface="David" pitchFamily="2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6000" dirty="0" smtClean="0">
                <a:solidFill>
                  <a:srgbClr val="C00000"/>
                </a:solidFill>
                <a:latin typeface="Arabic Typesetting" pitchFamily="66" charset="-78"/>
                <a:cs typeface="David" pitchFamily="2" charset="-79"/>
              </a:rPr>
              <a:t>נזקים</a:t>
            </a:r>
            <a:endParaRPr lang="he-IL" sz="6000" dirty="0">
              <a:solidFill>
                <a:srgbClr val="C00000"/>
              </a:solidFill>
              <a:latin typeface="Arabic Typesetting" pitchFamily="66" charset="-78"/>
              <a:cs typeface="David" pitchFamily="2" charset="-79"/>
            </a:endParaRPr>
          </a:p>
        </p:txBody>
      </p:sp>
      <p:pic>
        <p:nvPicPr>
          <p:cNvPr id="44034" name="Picture 2" descr="http://www.medhelp.org/adam/graphics/images/en/1934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249486"/>
            <a:ext cx="5760640" cy="4608514"/>
          </a:xfrm>
          <a:prstGeom prst="rect">
            <a:avLst/>
          </a:prstGeom>
          <a:noFill/>
        </p:spPr>
      </p:pic>
      <p:pic>
        <p:nvPicPr>
          <p:cNvPr id="44036" name="Picture 4" descr="http://www.medhelp.org/adam/graphics/images/en/180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57332"/>
            <a:ext cx="5544616" cy="4435694"/>
          </a:xfrm>
          <a:prstGeom prst="rect">
            <a:avLst/>
          </a:prstGeom>
          <a:noFill/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righthealth.com/adam/graphics/images/en/1002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8" t="1754" b="24561"/>
          <a:stretch>
            <a:fillRect/>
          </a:stretch>
        </p:blipFill>
        <p:spPr bwMode="auto">
          <a:xfrm>
            <a:off x="3995936" y="3573016"/>
            <a:ext cx="4770528" cy="3024336"/>
          </a:xfrm>
          <a:prstGeom prst="rect">
            <a:avLst/>
          </a:prstGeom>
          <a:noFill/>
        </p:spPr>
      </p:pic>
      <p:pic>
        <p:nvPicPr>
          <p:cNvPr id="47108" name="Picture 4" descr="Illustration of herpes simplex virus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276872"/>
            <a:ext cx="4381500" cy="2857500"/>
          </a:xfrm>
          <a:prstGeom prst="rect">
            <a:avLst/>
          </a:prstGeom>
          <a:noFill/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6000" dirty="0" smtClean="0">
                <a:solidFill>
                  <a:srgbClr val="901C5E"/>
                </a:solidFill>
                <a:latin typeface="Arabic Typesetting" pitchFamily="66" charset="-78"/>
                <a:cs typeface="David" pitchFamily="2" charset="-79"/>
              </a:rPr>
              <a:t>נזקים </a:t>
            </a:r>
            <a:endParaRPr lang="he-IL" sz="6000" dirty="0">
              <a:solidFill>
                <a:srgbClr val="901C5E"/>
              </a:solidFill>
              <a:latin typeface="Arabic Typesetting" pitchFamily="66" charset="-78"/>
              <a:cs typeface="David" pitchFamily="2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שינה דואגת למערכת החיסון </a:t>
            </a:r>
            <a:endParaRPr lang="en-US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1426" name="Picture 2" descr="http://images.sciencedaily.com/2013/10/13102318390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368" y="2204864"/>
            <a:ext cx="6200818" cy="41978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 ELIAS\Desktop\Untitled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92848"/>
            <a:ext cx="9144000" cy="4389486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pPr>
              <a:defRPr/>
            </a:pPr>
            <a:r>
              <a:rPr lang="he-IL" sz="6000" dirty="0" smtClean="0">
                <a:solidFill>
                  <a:srgbClr val="901C5E"/>
                </a:solidFill>
                <a:latin typeface="Arabic Typesetting" pitchFamily="66" charset="-78"/>
                <a:cs typeface="David" pitchFamily="2" charset="-79"/>
              </a:rPr>
              <a:t>ההחלטה היא שלך</a:t>
            </a:r>
            <a:endParaRPr lang="he-IL" sz="6000" dirty="0">
              <a:solidFill>
                <a:srgbClr val="901C5E"/>
              </a:solidFill>
              <a:latin typeface="Arabic Typesetting" pitchFamily="66" charset="-78"/>
              <a:cs typeface="David" pitchFamily="2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-36512" y="260648"/>
            <a:ext cx="7704856" cy="1143000"/>
          </a:xfrm>
          <a:prstGeom prst="rect">
            <a:avLst/>
          </a:prstGeom>
        </p:spPr>
        <p:txBody>
          <a:bodyPr/>
          <a:lstStyle/>
          <a:p>
            <a:pPr lvl="0" algn="ctr" rtl="0"/>
            <a:r>
              <a:rPr lang="en-US" sz="5400" b="1" kern="0" dirty="0" smtClean="0">
                <a:solidFill>
                  <a:srgbClr val="901C5E"/>
                </a:solidFill>
                <a:latin typeface="Monotype Corsiva" pitchFamily="66" charset="0"/>
                <a:ea typeface="+mj-ea"/>
                <a:cs typeface="David" pitchFamily="34" charset="-79"/>
              </a:rPr>
              <a:t>Take Home Message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901C5E"/>
              </a:solidFill>
              <a:effectLst/>
              <a:uLnTx/>
              <a:uFillTx/>
              <a:latin typeface="Monotype Corsiva" pitchFamily="66" charset="0"/>
              <a:ea typeface="+mj-ea"/>
              <a:cs typeface="David" pitchFamily="34" charset="-79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629891"/>
            <a:ext cx="7632848" cy="460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3200" b="1" kern="0" dirty="0" smtClean="0">
                <a:solidFill>
                  <a:srgbClr val="000066"/>
                </a:solidFill>
                <a:latin typeface="Monotype Corsiva" pitchFamily="66" charset="0"/>
                <a:cs typeface="David" pitchFamily="34" charset="-79"/>
              </a:rPr>
              <a:t>חצי שעה של עישון נרגילה </a:t>
            </a:r>
            <a:r>
              <a:rPr lang="he-IL" sz="3200" kern="0" dirty="0" smtClean="0">
                <a:solidFill>
                  <a:srgbClr val="000066"/>
                </a:solidFill>
                <a:latin typeface="Monotype Corsiva" pitchFamily="66" charset="0"/>
                <a:cs typeface="David" pitchFamily="34" charset="-79"/>
              </a:rPr>
              <a:t>גורמת לשינויים ביולוגים, שעלולים לגרום ל</a:t>
            </a:r>
            <a:r>
              <a:rPr lang="he-IL" sz="3200" b="1" kern="0" dirty="0" smtClean="0">
                <a:solidFill>
                  <a:srgbClr val="000066"/>
                </a:solidFill>
                <a:latin typeface="Monotype Corsiva" pitchFamily="66" charset="0"/>
                <a:cs typeface="David" pitchFamily="34" charset="-79"/>
              </a:rPr>
              <a:t>בעיה</a:t>
            </a:r>
            <a:r>
              <a:rPr lang="he-IL" sz="3200" kern="0" dirty="0" smtClean="0">
                <a:solidFill>
                  <a:srgbClr val="000066"/>
                </a:solidFill>
                <a:latin typeface="Monotype Corsiva" pitchFamily="66" charset="0"/>
                <a:cs typeface="David" pitchFamily="34" charset="-79"/>
              </a:rPr>
              <a:t> </a:t>
            </a:r>
            <a:r>
              <a:rPr lang="he-IL" sz="3200" b="1" kern="0" dirty="0" smtClean="0">
                <a:solidFill>
                  <a:srgbClr val="000066"/>
                </a:solidFill>
                <a:latin typeface="Monotype Corsiva" pitchFamily="66" charset="0"/>
                <a:cs typeface="David" pitchFamily="34" charset="-79"/>
              </a:rPr>
              <a:t>בריאותית</a:t>
            </a:r>
            <a:r>
              <a:rPr lang="he-IL" sz="3200" kern="0" dirty="0" smtClean="0">
                <a:solidFill>
                  <a:srgbClr val="000066"/>
                </a:solidFill>
                <a:latin typeface="Monotype Corsiva" pitchFamily="66" charset="0"/>
                <a:cs typeface="David" pitchFamily="34" charset="-79"/>
              </a:rPr>
              <a:t> משמעותית בהמשך.</a:t>
            </a:r>
          </a:p>
          <a:p>
            <a:pPr marL="342900" marR="0" lvl="0" indent="-342900" algn="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3200" b="1" kern="0" dirty="0" smtClean="0">
                <a:solidFill>
                  <a:srgbClr val="000066"/>
                </a:solidFill>
                <a:latin typeface="Monotype Corsiva" pitchFamily="66" charset="0"/>
                <a:cs typeface="David" pitchFamily="34" charset="-79"/>
              </a:rPr>
              <a:t>הימנעות</a:t>
            </a:r>
            <a:r>
              <a:rPr lang="he-IL" sz="3200" kern="0" dirty="0" smtClean="0">
                <a:solidFill>
                  <a:srgbClr val="000066"/>
                </a:solidFill>
                <a:latin typeface="Monotype Corsiva" pitchFamily="66" charset="0"/>
                <a:cs typeface="David" pitchFamily="34" charset="-79"/>
              </a:rPr>
              <a:t> היא עדיין הדרך האפקטיבית ביותר למיזעור הנזק מעישון (סיגריות, נרגילה...) </a:t>
            </a:r>
          </a:p>
          <a:p>
            <a:pPr marL="342900" marR="0" lvl="0" indent="-342900" algn="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3200" kern="0" dirty="0" smtClean="0">
                <a:solidFill>
                  <a:srgbClr val="000066"/>
                </a:solidFill>
                <a:latin typeface="Monotype Corsiva" pitchFamily="66" charset="0"/>
                <a:cs typeface="David" pitchFamily="34" charset="-79"/>
              </a:rPr>
              <a:t>תפקידנו כאנשי בריאות </a:t>
            </a:r>
            <a:r>
              <a:rPr lang="he-IL" sz="3200" b="1" kern="0" dirty="0" smtClean="0">
                <a:solidFill>
                  <a:srgbClr val="000066"/>
                </a:solidFill>
                <a:latin typeface="Monotype Corsiva" pitchFamily="66" charset="0"/>
                <a:cs typeface="David" pitchFamily="34" charset="-79"/>
              </a:rPr>
              <a:t>לחנך ולעודד להפסקת עישון</a:t>
            </a:r>
            <a:r>
              <a:rPr lang="he-IL" sz="3200" kern="0" dirty="0" smtClean="0">
                <a:solidFill>
                  <a:srgbClr val="000066"/>
                </a:solidFill>
                <a:latin typeface="Monotype Corsiva" pitchFamily="66" charset="0"/>
                <a:cs typeface="David" pitchFamily="34" charset="-79"/>
              </a:rPr>
              <a:t> על כל צורותיו, במטרה למנוע נזק ריאתי בעתיד</a:t>
            </a:r>
          </a:p>
          <a:p>
            <a:pPr marL="342900" marR="0" lvl="0" indent="-342900" algn="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Monotype Corsiva" pitchFamily="66" charset="0"/>
              <a:cs typeface="David" pitchFamily="34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5400" b="1" dirty="0" smtClean="0">
                <a:solidFill>
                  <a:srgbClr val="901C5E"/>
                </a:solidFill>
                <a:latin typeface="David" pitchFamily="34" charset="-79"/>
                <a:cs typeface="David" pitchFamily="34" charset="-79"/>
              </a:rPr>
              <a:t>שאלה? </a:t>
            </a:r>
            <a:endParaRPr lang="en-US" sz="5400" b="1" dirty="0" smtClean="0">
              <a:solidFill>
                <a:srgbClr val="901C5E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629891"/>
            <a:ext cx="7272808" cy="460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e-IL" sz="4000" kern="0" dirty="0" smtClean="0">
                <a:solidFill>
                  <a:srgbClr val="000066"/>
                </a:solidFill>
                <a:latin typeface="David" pitchFamily="34" charset="-79"/>
                <a:cs typeface="David" pitchFamily="34" charset="-79"/>
              </a:rPr>
              <a:t>מה הוא תפקיד המים בנרגילה?!?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</p:txBody>
      </p:sp>
      <p:pic>
        <p:nvPicPr>
          <p:cNvPr id="8" name="Picture 3" descr="C:\Users\Dr ELIAS\AppData\Local\Microsoft\Windows\Temporary Internet Files\Content.IE5\XTIPLP5O\MC900232434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899592" y="3041255"/>
            <a:ext cx="5544616" cy="38167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aed\Desktop\chicago-pictures 2011\canada\P9040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faed\Desktop\chicago-pictures 2011\canada\P9040934.JPG"/>
          <p:cNvPicPr>
            <a:picLocks noChangeAspect="1" noChangeArrowheads="1"/>
          </p:cNvPicPr>
          <p:nvPr/>
        </p:nvPicPr>
        <p:blipFill>
          <a:blip r:embed="rId3" cstate="print"/>
          <a:srcRect l="14166" r="13333"/>
          <a:stretch>
            <a:fillRect/>
          </a:stretch>
        </p:blipFill>
        <p:spPr bwMode="auto">
          <a:xfrm>
            <a:off x="4800600" y="1825625"/>
            <a:ext cx="40386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Users\faed\Desktop\2012\P3280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575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104" y="476672"/>
            <a:ext cx="1824538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6000" b="1" dirty="0" smtClean="0">
                <a:solidFill>
                  <a:srgbClr val="C00000"/>
                </a:solidFill>
                <a:cs typeface="David" pitchFamily="2" charset="-79"/>
              </a:rPr>
              <a:t>תודה </a:t>
            </a:r>
            <a:endParaRPr lang="he-IL" sz="6000" b="1" dirty="0">
              <a:solidFill>
                <a:srgbClr val="C00000"/>
              </a:solidFill>
              <a:cs typeface="David" pitchFamily="2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e-IL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השינה נשלטת </a:t>
            </a:r>
            <a:endParaRPr lang="en-US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1747" name="Picture 2" descr="http://www.scholarpedia.org/wiki/images/thumb/b/b8/Sleep_Homeostasis_fig1.jpg/400px-Sleep_Homeostasis_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33800"/>
            <a:ext cx="44958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84784"/>
            <a:ext cx="53435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143000" y="4419600"/>
            <a:ext cx="28956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These two processes can interact and at the same time can work separately on controlling our sleep </a:t>
            </a:r>
            <a:endParaRPr lang="he-IL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26375" cy="1376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e-IL" sz="4800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ויהי אור .. </a:t>
            </a:r>
            <a:r>
              <a:rPr lang="en-US" sz="4800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en-US" sz="4800" dirty="0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הזיהום של האור </a:t>
            </a:r>
            <a:endParaRPr lang="en-US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1600200"/>
            <a:ext cx="8229600" cy="4525963"/>
          </a:xfrm>
        </p:spPr>
        <p:txBody>
          <a:bodyPr/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מיליוני שנים  על כדור הארץ החיים הסתמכו על מחזור יומי של 12 שעות של אור ספקטרום מלא בהיר, ו12שעות של חושך. </a:t>
            </a:r>
          </a:p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לפני 250,000 שנים בני האדם גילו את האש. </a:t>
            </a:r>
          </a:p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בני אדם החלו להשתמש בנרות לפני כ 5000 שנה. </a:t>
            </a:r>
          </a:p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מאז שתומס אדיסון המציא את המנורה (אור מלאכותי) 1879 .. רק לפני 130 שנים, אנחנו עברנו לסגנון חיים חדש...</a:t>
            </a:r>
          </a:p>
          <a:p>
            <a:endParaRPr lang="en-US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patmullins.com/img/usa_ligh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7757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2743200" y="4648200"/>
            <a:ext cx="3698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Night sky USA –from space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en-US" sz="3400" kern="0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Light pollution </a:t>
            </a:r>
          </a:p>
        </p:txBody>
      </p:sp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0" y="6427788"/>
            <a:ext cx="18319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USA at night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heb2</Template>
  <TotalTime>9385</TotalTime>
  <Words>862</Words>
  <Application>Microsoft Office PowerPoint</Application>
  <PresentationFormat>On-screen Show (4:3)</PresentationFormat>
  <Paragraphs>274</Paragraphs>
  <Slides>53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עיצוב ברירת מחדל</vt:lpstr>
      <vt:lpstr>Clip</vt:lpstr>
      <vt:lpstr>  על שינה , נרגילה ועוד...</vt:lpstr>
      <vt:lpstr>למה  אנחנו ישנים </vt:lpstr>
      <vt:lpstr>שינה מחזקת את הזכרון </vt:lpstr>
      <vt:lpstr>שינה מנקה את המוח </vt:lpstr>
      <vt:lpstr>שינה דואגת למערכת החיסון </vt:lpstr>
      <vt:lpstr>השינה נשלטת </vt:lpstr>
      <vt:lpstr>ויהי אור ..  </vt:lpstr>
      <vt:lpstr>הזיהום של האור </vt:lpstr>
      <vt:lpstr>PowerPoint Presentation</vt:lpstr>
      <vt:lpstr>PowerPoint Presentation</vt:lpstr>
      <vt:lpstr>קיטוע השינה</vt:lpstr>
      <vt:lpstr>PowerPoint Presentation</vt:lpstr>
      <vt:lpstr>גם זמן אבל גם איכות </vt:lpstr>
      <vt:lpstr>מחלה השינה הנפוצה </vt:lpstr>
      <vt:lpstr>תחלואה של דום נשימה השינה</vt:lpstr>
      <vt:lpstr>PowerPoint Presentation</vt:lpstr>
      <vt:lpstr>                  Cancer </vt:lpstr>
      <vt:lpstr>איכות השינה </vt:lpstr>
      <vt:lpstr>PowerPoint Presentation</vt:lpstr>
      <vt:lpstr>ActiGraphy </vt:lpstr>
      <vt:lpstr>QUESTIONS ?? </vt:lpstr>
      <vt:lpstr>איזה כיף לעשן  סיגריה או נרגילה </vt:lpstr>
      <vt:lpstr>עישון סיגריות</vt:lpstr>
      <vt:lpstr>PowerPoint Presentation</vt:lpstr>
      <vt:lpstr>עישון נרגילה</vt:lpstr>
      <vt:lpstr>נרגילה בישראל</vt:lpstr>
      <vt:lpstr>שאלות תמימות</vt:lpstr>
      <vt:lpstr>מה מתחבא בעשן הסיגריה?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נזקים </vt:lpstr>
      <vt:lpstr>נזקים </vt:lpstr>
      <vt:lpstr>נזקים </vt:lpstr>
      <vt:lpstr>נזקים</vt:lpstr>
      <vt:lpstr>נזקים </vt:lpstr>
      <vt:lpstr>ההחלטה היא שלך</vt:lpstr>
      <vt:lpstr>PowerPoint Presentation</vt:lpstr>
      <vt:lpstr>שאלה? </vt:lpstr>
      <vt:lpstr>PowerPoint Presentation</vt:lpstr>
    </vt:vector>
  </TitlesOfParts>
  <Company>Rambam Medical Care Campus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l_bentur</dc:creator>
  <cp:lastModifiedBy>suser</cp:lastModifiedBy>
  <cp:revision>415</cp:revision>
  <dcterms:created xsi:type="dcterms:W3CDTF">2009-12-24T14:26:41Z</dcterms:created>
  <dcterms:modified xsi:type="dcterms:W3CDTF">2014-04-06T09:11:34Z</dcterms:modified>
</cp:coreProperties>
</file>